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_rels/slide28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49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40.xml.rels" ContentType="application/vnd.openxmlformats-package.relationships+xml"/>
  <Override PartName="/ppt/slides/_rels/slide48.xml.rels" ContentType="application/vnd.openxmlformats-package.relationships+xml"/>
  <Override PartName="/ppt/slides/_rels/slide54.xml.rels" ContentType="application/vnd.openxmlformats-package.relationships+xml"/>
  <Override PartName="/ppt/slides/_rels/slide60.xml.rels" ContentType="application/vnd.openxmlformats-package.relationships+xml"/>
  <Override PartName="/ppt/slides/_rels/slide32.xml.rels" ContentType="application/vnd.openxmlformats-package.relationships+xml"/>
  <Override PartName="/ppt/slides/_rels/slide61.xml.rels" ContentType="application/vnd.openxmlformats-package.relationships+xml"/>
  <Override PartName="/ppt/slides/_rels/slide41.xml.rels" ContentType="application/vnd.openxmlformats-package.relationships+xml"/>
  <Override PartName="/ppt/slides/_rels/slide62.xml.rels" ContentType="application/vnd.openxmlformats-package.relationships+xml"/>
  <Override PartName="/ppt/slides/_rels/slide42.xml.rels" ContentType="application/vnd.openxmlformats-package.relationships+xml"/>
  <Override PartName="/ppt/slides/_rels/slide12.xml.rels" ContentType="application/vnd.openxmlformats-package.relationships+xml"/>
  <Override PartName="/ppt/slides/_rels/slide59.xml.rels" ContentType="application/vnd.openxmlformats-package.relationships+xml"/>
  <Override PartName="/ppt/slides/_rels/slide65.xml.rels" ContentType="application/vnd.openxmlformats-package.relationships+xml"/>
  <Override PartName="/ppt/slides/_rels/slide64.xml.rels" ContentType="application/vnd.openxmlformats-package.relationships+xml"/>
  <Override PartName="/ppt/slides/_rels/slide50.xml.rels" ContentType="application/vnd.openxmlformats-package.relationships+xml"/>
  <Override PartName="/ppt/slides/_rels/slide38.xml.rels" ContentType="application/vnd.openxmlformats-package.relationships+xml"/>
  <Override PartName="/ppt/slides/_rels/slide44.xml.rels" ContentType="application/vnd.openxmlformats-package.relationships+xml"/>
  <Override PartName="/ppt/slides/_rels/slide63.xml.rels" ContentType="application/vnd.openxmlformats-package.relationships+xml"/>
  <Override PartName="/ppt/slides/_rels/slide37.xml.rels" ContentType="application/vnd.openxmlformats-package.relationships+xml"/>
  <Override PartName="/ppt/slides/_rels/slide43.xml.rels" ContentType="application/vnd.openxmlformats-package.relationships+xml"/>
  <Override PartName="/ppt/slides/_rels/slide8.xml.rels" ContentType="application/vnd.openxmlformats-package.relationships+xml"/>
  <Override PartName="/ppt/slides/_rels/slide39.xml.rels" ContentType="application/vnd.openxmlformats-package.relationships+xml"/>
  <Override PartName="/ppt/slides/_rels/slide7.xml.rels" ContentType="application/vnd.openxmlformats-package.relationships+xml"/>
  <Override PartName="/ppt/slides/_rels/slide35.xml.rels" ContentType="application/vnd.openxmlformats-package.relationships+xml"/>
  <Override PartName="/ppt/slides/_rels/slide3.xml.rels" ContentType="application/vnd.openxmlformats-package.relationships+xml"/>
  <Override PartName="/ppt/slides/_rels/slide15.xml.rels" ContentType="application/vnd.openxmlformats-package.relationships+xml"/>
  <Override PartName="/ppt/slides/_rels/slide6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14.xml.rels" ContentType="application/vnd.openxmlformats-package.relationships+xml"/>
  <Override PartName="/ppt/slides/_rels/slide66.xml.rels" ContentType="application/vnd.openxmlformats-package.relationships+xml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58.xml.rels" ContentType="application/vnd.openxmlformats-package.relationships+xml"/>
  <Override PartName="/ppt/slides/_rels/slide57.xml.rels" ContentType="application/vnd.openxmlformats-package.relationships+xml"/>
  <Override PartName="/ppt/slides/_rels/slide31.xml.rels" ContentType="application/vnd.openxmlformats-package.relationships+xml"/>
  <Override PartName="/ppt/slides/_rels/slide56.xml.rels" ContentType="application/vnd.openxmlformats-package.relationships+xml"/>
  <Override PartName="/ppt/slides/_rels/slide30.xml.rels" ContentType="application/vnd.openxmlformats-package.relationships+xml"/>
  <Override PartName="/ppt/slides/_rels/slide55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_rels/slide51.xml.rels" ContentType="application/vnd.openxmlformats-package.relationships+xml"/>
  <Override PartName="/ppt/slides/_rels/slide52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53.xml.rels" ContentType="application/vnd.openxmlformats-package.relationships+xml"/>
  <Override PartName="/ppt/slides/_rels/slide47.xml.rels" ContentType="application/vnd.openxmlformats-package.relationships+xml"/>
  <Override PartName="/ppt/slides/_rels/slide19.xml.rels" ContentType="application/vnd.openxmlformats-package.relationships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39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35.xml" ContentType="application/vnd.openxmlformats-officedocument.presentationml.slide+xml"/>
  <Override PartName="/ppt/slides/slide10.xml" ContentType="application/vnd.openxmlformats-officedocument.presentationml.slide+xml"/>
  <Override PartName="/ppt/slides/slide34.xml" ContentType="application/vnd.openxmlformats-officedocument.presentationml.slide+xml"/>
  <Override PartName="/ppt/slides/slide59.xml" ContentType="application/vnd.openxmlformats-officedocument.presentationml.slide+xml"/>
  <Override PartName="/ppt/slides/slide33.xml" ContentType="application/vnd.openxmlformats-officedocument.presentationml.slide+xml"/>
  <Override PartName="/ppt/slides/slide58.xml" ContentType="application/vnd.openxmlformats-officedocument.presentationml.slide+xml"/>
  <Override PartName="/ppt/slides/slide32.xml" ContentType="application/vnd.openxmlformats-officedocument.presentationml.slide+xml"/>
  <Override PartName="/ppt/slides/slide57.xml" ContentType="application/vnd.openxmlformats-officedocument.presentationml.slide+xml"/>
  <Override PartName="/ppt/slides/slide31.xml" ContentType="application/vnd.openxmlformats-officedocument.presentationml.slide+xml"/>
  <Override PartName="/ppt/slides/slide56.xml" ContentType="application/vnd.openxmlformats-officedocument.presentationml.slide+xml"/>
  <Override PartName="/ppt/slides/slide30.xml" ContentType="application/vnd.openxmlformats-officedocument.presentationml.slide+xml"/>
  <Override PartName="/ppt/slides/slide55.xml" ContentType="application/vnd.openxmlformats-officedocument.presentationml.slide+xml"/>
  <Override PartName="/ppt/slides/slide29.xml" ContentType="application/vnd.openxmlformats-officedocument.presentationml.slide+xml"/>
  <Override PartName="/ppt/slides/slide41.xml" ContentType="application/vnd.openxmlformats-officedocument.presentationml.slide+xml"/>
  <Override PartName="/ppt/slides/slide66.xml" ContentType="application/vnd.openxmlformats-officedocument.presentationml.slide+xml"/>
  <Override PartName="/ppt/slides/slide42.xml" ContentType="application/vnd.openxmlformats-officedocument.presentationml.slide+xml"/>
  <Override PartName="/ppt/slides/slide67.xml" ContentType="application/vnd.openxmlformats-officedocument.presentationml.slide+xml"/>
  <Override PartName="/ppt/slides/slide43.xml" ContentType="application/vnd.openxmlformats-officedocument.presentationml.slide+xml"/>
  <Override PartName="/ppt/slides/slide50.xml" ContentType="application/vnd.openxmlformats-officedocument.presentationml.slide+xml"/>
  <Override PartName="/ppt/slides/slide44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2.xml" ContentType="application/vnd.openxmlformats-officedocument.presentationml.slide+xml"/>
  <Override PartName="/ppt/slides/slide54.xml" ContentType="application/vnd.openxmlformats-officedocument.presentationml.slide+xml"/>
  <Override PartName="/ppt/slides/slide61.xml" ContentType="application/vnd.openxmlformats-officedocument.presentationml.slide+xml"/>
  <Override PartName="/ppt/slides/slide53.xml" ContentType="application/vnd.openxmlformats-officedocument.presentationml.slide+xml"/>
  <Override PartName="/ppt/slides/slide60.xml" ContentType="application/vnd.openxmlformats-officedocument.presentationml.slide+xml"/>
  <Override PartName="/ppt/slides/slide65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3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3.png" ContentType="image/png"/>
  <Override PartName="/ppt/media/image9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7.jpeg" ContentType="image/jpeg"/>
  <Override PartName="/ppt/media/image2.jpeg" ContentType="image/jpeg"/>
  <Override PartName="/ppt/media/image1.jpeg" ContentType="image/jpeg"/>
  <Override PartName="/ppt/media/image6.jpeg" ContentType="image/jpeg"/>
  <Override PartName="/ppt/media/image31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30.png" ContentType="image/png"/>
  <Override PartName="/ppt/media/image23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2.png" ContentType="image/png"/>
  <Override PartName="/ppt/media/image21.png" ContentType="image/png"/>
  <Override PartName="/ppt/notesSlides/_rels/notesSlide36.xml.rels" ContentType="application/vnd.openxmlformats-package.relationships+xml"/>
  <Override PartName="/ppt/notesSlides/_rels/notesSlide11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3.xml" ContentType="application/vnd.openxmlformats-officedocument.theme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<Relationship Id="rId63" Type="http://schemas.openxmlformats.org/officeDocument/2006/relationships/slide" Target="slides/slide53.xml"/><Relationship Id="rId64" Type="http://schemas.openxmlformats.org/officeDocument/2006/relationships/slide" Target="slides/slide54.xml"/><Relationship Id="rId65" Type="http://schemas.openxmlformats.org/officeDocument/2006/relationships/slide" Target="slides/slide55.xml"/><Relationship Id="rId66" Type="http://schemas.openxmlformats.org/officeDocument/2006/relationships/slide" Target="slides/slide56.xml"/><Relationship Id="rId67" Type="http://schemas.openxmlformats.org/officeDocument/2006/relationships/slide" Target="slides/slide57.xml"/><Relationship Id="rId68" Type="http://schemas.openxmlformats.org/officeDocument/2006/relationships/slide" Target="slides/slide58.xml"/><Relationship Id="rId69" Type="http://schemas.openxmlformats.org/officeDocument/2006/relationships/slide" Target="slides/slide59.xml"/><Relationship Id="rId70" Type="http://schemas.openxmlformats.org/officeDocument/2006/relationships/slide" Target="slides/slide60.xml"/><Relationship Id="rId71" Type="http://schemas.openxmlformats.org/officeDocument/2006/relationships/slide" Target="slides/slide61.xml"/><Relationship Id="rId72" Type="http://schemas.openxmlformats.org/officeDocument/2006/relationships/slide" Target="slides/slide62.xml"/><Relationship Id="rId73" Type="http://schemas.openxmlformats.org/officeDocument/2006/relationships/slide" Target="slides/slide63.xml"/><Relationship Id="rId74" Type="http://schemas.openxmlformats.org/officeDocument/2006/relationships/slide" Target="slides/slide64.xml"/><Relationship Id="rId75" Type="http://schemas.openxmlformats.org/officeDocument/2006/relationships/slide" Target="slides/slide65.xml"/><Relationship Id="rId76" Type="http://schemas.openxmlformats.org/officeDocument/2006/relationships/slide" Target="slides/slide66.xml"/><Relationship Id="rId77" Type="http://schemas.openxmlformats.org/officeDocument/2006/relationships/slide" Target="slides/slide67.xml"/><Relationship Id="rId7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51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dt" idx="25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ebddc3"/>
                </a:solidFill>
                <a:latin typeface="Calibri"/>
              </a:rPr>
              <a:t>Click to move the slide</a:t>
            </a:r>
            <a:endParaRPr b="0" lang="en-US" sz="4400" spc="-1" strike="noStrike">
              <a:solidFill>
                <a:srgbClr val="ebddc3"/>
              </a:solidFill>
              <a:latin typeface="Calibri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 type="ftr" idx="26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6" name="PlaceHolder 6"/>
          <p:cNvSpPr>
            <a:spLocks noGrp="1"/>
          </p:cNvSpPr>
          <p:nvPr>
            <p:ph type="sldNum" idx="27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526B22D-0031-400B-9C5C-B8CB6D8E1BC4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2E78E6E-B593-4D8C-9DB3-062DCD4A98DA}" type="slidenum">
              <a:rPr b="0" lang="ru-RU" sz="1200" spc="-1" strike="noStrike">
                <a:solidFill>
                  <a:srgbClr val="000000"/>
                </a:solidFill>
                <a:latin typeface="Garamond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38E6547-B380-400E-9624-CD6C15298551}" type="slidenum">
              <a:rPr b="0" lang="ru-RU" sz="1200" spc="-1" strike="noStrike">
                <a:solidFill>
                  <a:srgbClr val="000000"/>
                </a:solidFill>
                <a:latin typeface="Garamond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775EAD-8412-4765-A1AB-60A298E378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3147A5-61A5-4587-9450-045F2EAD391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1E590C-AD00-4B2B-97C9-960B80D2F7B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3B92D1-54F4-47D8-9C23-6A2392B1B6C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F2ACD9A-E5B4-4918-AEA4-FCDC23E8FA7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11E9D0F-656F-42ED-8629-86B577C0C0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3871C29-08EE-474D-A24A-AD3C7C2B23B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8028C7A-FA38-491F-A4CC-A3591968EE4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D3258A0-C621-4548-8006-921DFF3DB0D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B3C3991-9C49-4E13-B9E7-8A24E0125BD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274BF5-D2C4-439D-B79C-CA338C6575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03CD0F-33F5-4E09-8FDC-78D3943AD49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C7460C5-521D-471C-A3D4-AAA4BF17DE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95A7541-4335-4AB9-9348-748C6E0F88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15F218B-4286-49C1-9470-C37DC17FDE9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9F804D7-1B2D-4199-9C8B-1DFF9292035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B40204F-96E2-4134-9DB2-9E35BAC42E4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9B7267B-FA91-4BB5-BF47-ED2ADBC979B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4CEBD3C-A912-48F5-A3A9-105A0251F7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6E631F9-1BDC-49EB-A481-21FD89CECF5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3E7F182-9D55-43BF-A1FE-9699CDD397C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28DD433-9F5D-4155-A163-CB78DF92F7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B06F9D-5386-41E4-AB08-78295B814D2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E3B0428-EE8B-4CB3-AAA6-59C3F3A4718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6E08D80-E1BF-4541-ADB0-17577F059E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9F77D63-3311-40EF-8629-F412D0CDE8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C9D3B40-2C17-4A1C-B768-E8F30C52F5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862EB0C-491E-4465-AA5F-66EBCD86DE5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BD49FAD-65C5-4CF1-8398-A7EB3851FE9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B146408-6ACB-4435-8D45-DEE833FD47C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10F2B4A-C010-4A72-8053-4F578D1DF6B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4EB574C-8748-4E70-A922-43DDAC0062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39192AF-A7B9-4878-B328-72E64C5050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DA57FC-796B-4D90-B0EE-E2EE42A450B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4B8C65A-ECA2-4631-9F6D-1E81D5923C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7EDCF88-7A46-462F-944E-7AF7A59DF6C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CA3D176-53D6-4241-B337-BE462270FD5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C8DAC0E-6C49-4EF1-A4E8-3C12BFF5086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ED044B4-9FF8-4660-AAA9-E79DEEF3D0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A33D769-84BC-48F3-8D27-02E2BBF0222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554152E-0913-47CC-95C8-E39F13F0E7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33754D5-7D28-435E-8C7C-77ABA4F71DA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D1ABB0C-97E3-4208-AF5F-04702F2EA69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5ABD35A-7BD5-4F5F-AF60-24399982423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BAC315-9557-44A9-BC07-0F75EC3E653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A76C5C9-7B3D-42D7-BEC2-DE2D249B772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7D39D38-C4F9-4532-81CA-7081A468E9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57C9E25-E312-41DF-8D8A-BA01A40B774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F2335A7-040F-4018-BD56-D6CA7F08688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EEDF90B-34C5-46EC-890F-BE9735E1BB8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9DA43F8-1FD5-4067-9345-8FDD9BE0E9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A447C01-944C-4514-8230-5B92A3B20D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00FCD38-376C-4A16-AC3E-45D39D9C58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039DA9A-A0BA-4114-AD03-C03E7CA2BB8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6FF1935-BED9-4BB8-8A25-27C147184A5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42F365-D42D-472F-8EE2-6E5129041B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116E1F4-4129-431F-95B3-56F7B62F6CC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9E77B6F7-3029-41A8-BD25-0D36726F82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807AA7B-CC70-49D2-8DD1-6E1EAADBE7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EE1B4DA-5297-4A55-B53F-A297648F52F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8737C7F-C278-4715-A8F0-E6E25E166A7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E3E3C89-5E55-4557-9D0B-BF4D56A372D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32C3C6D-EB50-4BD7-B76C-4CCBA55980A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057BF15-5F5B-4E5B-A609-AA345113970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3EED3D2-78A1-4A34-981D-31E71BE3E8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0864717-FD6F-4273-BAD7-09B89C23BF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36C17C-5771-4A61-A054-3A37342A809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257A1B3-486C-4E95-9A41-2659E735807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B1C6E20-A494-4668-BF49-6641A87D326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82D4A95-D664-4D43-8C46-8F8A3124F67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504A23FB-96E1-4C68-BCBF-50D40EF2ED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58A4BE0-9A7B-437C-8B0C-CF471D6BF54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91A5F85-7807-4391-B366-A8E5EF29E0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0E6B82D-1B31-4778-89A0-9F2510118BB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69C651C-C8D5-4CD0-985E-793C3F3487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FDDE729-4D73-482B-967B-0702DC7B398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8315889A-DF81-4EF5-861B-6C45FEFE9C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131D21-9231-42D3-A98A-A99EAB9DBE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82EEDE3-75C7-4651-AC0F-54B4B868EF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2CE5A05-36F0-42D3-ABE2-14D6BCE607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59245923-24F1-45EE-A344-B64BCEEFCC3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805C4FF7-D35C-468A-ACF0-DCDEC80C7B2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0BC56E48-A824-4511-A8F5-41DDCAF8ADE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D0C00416-3CA8-4BF8-82B8-09771CA323F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4E9CDA7-1FAD-4862-817A-0BAEA46D417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673B5E95-C99E-4658-994C-00617DD6BA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20AF7E58-CDEA-47CA-B360-85EE78C7C01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0DD8B3D6-796C-4DDC-AAF5-EA041BD29B2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6041501-9964-49DC-B4FE-0C0EC0ABA0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8652ECB-E6FA-491F-80AB-DF6BB0835D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E3B1E46-5B01-4C88-9EC8-A781325E230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A0E72B8E-D12B-4D68-8DD0-B47B4EEF0E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299F394A-B8C5-47D4-87E0-1982E382F6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BED49891-3BF8-4DE9-B553-9503721FEB6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A1116A4-F353-4D0A-A9DD-764CF970C23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D76D27D6-D82F-4EB0-A377-C28D48F6523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775f55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1" marL="639720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2" marL="914400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3" marL="1371600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4" marL="1828800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5" marL="1828800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6" marL="1828800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095520" y="6248520"/>
            <a:ext cx="26672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609480" y="6248520"/>
            <a:ext cx="54216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" name="Прямоугольник 6"/>
          <p:cNvSpPr/>
          <p:nvPr/>
        </p:nvSpPr>
        <p:spPr>
          <a:xfrm>
            <a:off x="0" y="1235160"/>
            <a:ext cx="9144000" cy="318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" name="Прямоугольник 7"/>
          <p:cNvSpPr/>
          <p:nvPr/>
        </p:nvSpPr>
        <p:spPr>
          <a:xfrm>
            <a:off x="0" y="1279440"/>
            <a:ext cx="533520" cy="228600"/>
          </a:xfrm>
          <a:prstGeom prst="rect">
            <a:avLst/>
          </a:prstGeom>
          <a:solidFill>
            <a:srgbClr val="dd804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" name="Прямоугольник 8"/>
          <p:cNvSpPr/>
          <p:nvPr/>
        </p:nvSpPr>
        <p:spPr>
          <a:xfrm>
            <a:off x="590400" y="1279440"/>
            <a:ext cx="8553600" cy="228600"/>
          </a:xfrm>
          <a:prstGeom prst="rect">
            <a:avLst/>
          </a:prstGeom>
          <a:solidFill>
            <a:srgbClr val="94b6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sldNum" idx="3"/>
          </p:nvPr>
        </p:nvSpPr>
        <p:spPr>
          <a:xfrm>
            <a:off x="0" y="1271160"/>
            <a:ext cx="533520" cy="24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3D8CA82-92CA-4DDE-A00D-E83D71B71CAC}" type="slidenum"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75f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9"/>
          <p:cNvSpPr/>
          <p:nvPr/>
        </p:nvSpPr>
        <p:spPr>
          <a:xfrm>
            <a:off x="0" y="5970600"/>
            <a:ext cx="9144000" cy="887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5" name="Прямоугольник 10"/>
          <p:cNvSpPr/>
          <p:nvPr/>
        </p:nvSpPr>
        <p:spPr>
          <a:xfrm>
            <a:off x="-9360" y="6053040"/>
            <a:ext cx="2249280" cy="712800"/>
          </a:xfrm>
          <a:prstGeom prst="rect">
            <a:avLst/>
          </a:prstGeom>
          <a:solidFill>
            <a:srgbClr val="dd804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6" name="Прямоугольник 11"/>
          <p:cNvSpPr/>
          <p:nvPr/>
        </p:nvSpPr>
        <p:spPr>
          <a:xfrm>
            <a:off x="2359080" y="6043680"/>
            <a:ext cx="6784920" cy="714240"/>
          </a:xfrm>
          <a:prstGeom prst="rect">
            <a:avLst/>
          </a:prstGeom>
          <a:solidFill>
            <a:srgbClr val="94b6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ebddc3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ebddc3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ffffff"/>
                </a:solidFill>
                <a:latin typeface="Calibri"/>
              </a:rPr>
              <a:t>Click to edit the outline text format</a:t>
            </a:r>
            <a:endParaRPr b="0" lang="en-US" sz="2900" spc="-1" strike="noStrike">
              <a:solidFill>
                <a:srgbClr val="ffffff"/>
              </a:solidFill>
              <a:latin typeface="Calibri"/>
            </a:endParaRPr>
          </a:p>
          <a:p>
            <a:pPr lvl="1" marL="639720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ffffff"/>
                </a:solidFill>
                <a:latin typeface="Calibri"/>
              </a:rPr>
              <a:t>Second Outline Level</a:t>
            </a:r>
            <a:endParaRPr b="0" lang="en-US" sz="2900" spc="-1" strike="noStrike">
              <a:solidFill>
                <a:srgbClr val="ffffff"/>
              </a:solidFill>
              <a:latin typeface="Calibri"/>
            </a:endParaRPr>
          </a:p>
          <a:p>
            <a:pPr lvl="2" marL="914400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ffffff"/>
                </a:solidFill>
                <a:latin typeface="Calibri"/>
              </a:rPr>
              <a:t>Third Outline Level</a:t>
            </a:r>
            <a:endParaRPr b="0" lang="en-US" sz="2900" spc="-1" strike="noStrike">
              <a:solidFill>
                <a:srgbClr val="ffffff"/>
              </a:solidFill>
              <a:latin typeface="Calibri"/>
            </a:endParaRPr>
          </a:p>
          <a:p>
            <a:pPr lvl="3" marL="1371600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ffffff"/>
                </a:solidFill>
                <a:latin typeface="Calibri"/>
              </a:rPr>
              <a:t>Fourth Outline Level</a:t>
            </a:r>
            <a:endParaRPr b="0" lang="en-US" sz="2900" spc="-1" strike="noStrike">
              <a:solidFill>
                <a:srgbClr val="ffffff"/>
              </a:solidFill>
              <a:latin typeface="Calibri"/>
            </a:endParaRPr>
          </a:p>
          <a:p>
            <a:pPr lvl="4" marL="1828800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ffffff"/>
                </a:solidFill>
                <a:latin typeface="Calibri"/>
              </a:rPr>
              <a:t>Fifth Outline Level</a:t>
            </a:r>
            <a:endParaRPr b="0" lang="en-US" sz="2900" spc="-1" strike="noStrike">
              <a:solidFill>
                <a:srgbClr val="ffffff"/>
              </a:solidFill>
              <a:latin typeface="Calibri"/>
            </a:endParaRPr>
          </a:p>
          <a:p>
            <a:pPr lvl="5" marL="1828800" indent="-228600">
              <a:spcBef>
                <a:spcPts val="700"/>
              </a:spcBef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ffffff"/>
                </a:solidFill>
                <a:latin typeface="Calibri"/>
              </a:rPr>
              <a:t>Sixth Outline Level</a:t>
            </a:r>
            <a:endParaRPr b="0" lang="en-US" sz="2900" spc="-1" strike="noStrike">
              <a:solidFill>
                <a:srgbClr val="ffffff"/>
              </a:solidFill>
              <a:latin typeface="Calibri"/>
            </a:endParaRPr>
          </a:p>
          <a:p>
            <a:pPr lvl="6" marL="1828800" indent="-228600">
              <a:spcBef>
                <a:spcPts val="700"/>
              </a:spcBef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ffffff"/>
                </a:solidFill>
                <a:latin typeface="Calibri"/>
              </a:rPr>
              <a:t>Seventh Outline Level</a:t>
            </a:r>
            <a:endParaRPr b="0" lang="en-US" sz="29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4"/>
          </p:nvPr>
        </p:nvSpPr>
        <p:spPr>
          <a:xfrm>
            <a:off x="75960" y="6068520"/>
            <a:ext cx="2057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5"/>
          </p:nvPr>
        </p:nvSpPr>
        <p:spPr>
          <a:xfrm>
            <a:off x="2085480" y="236520"/>
            <a:ext cx="58676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6"/>
          </p:nvPr>
        </p:nvSpPr>
        <p:spPr>
          <a:xfrm>
            <a:off x="8001000" y="228600"/>
            <a:ext cx="838080" cy="38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400" spc="-1" strike="noStrike">
                <a:solidFill>
                  <a:srgbClr val="ebddc3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D2F0EAB-FFE9-4291-AE01-21101C948030}" type="slidenum">
              <a:rPr b="1" lang="ru-RU" sz="1400" spc="-1" strike="noStrike">
                <a:solidFill>
                  <a:srgbClr val="ebddc3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9"/>
          <p:cNvSpPr/>
          <p:nvPr/>
        </p:nvSpPr>
        <p:spPr>
          <a:xfrm>
            <a:off x="0" y="1523880"/>
            <a:ext cx="91440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9" name="Прямоугольник 10"/>
          <p:cNvSpPr/>
          <p:nvPr/>
        </p:nvSpPr>
        <p:spPr>
          <a:xfrm>
            <a:off x="0" y="1600200"/>
            <a:ext cx="1295280" cy="990720"/>
          </a:xfrm>
          <a:prstGeom prst="rect">
            <a:avLst/>
          </a:prstGeom>
          <a:solidFill>
            <a:srgbClr val="dd804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0" name="Прямоугольник 11"/>
          <p:cNvSpPr/>
          <p:nvPr/>
        </p:nvSpPr>
        <p:spPr>
          <a:xfrm>
            <a:off x="1371600" y="1600200"/>
            <a:ext cx="7772400" cy="990720"/>
          </a:xfrm>
          <a:prstGeom prst="rect">
            <a:avLst/>
          </a:prstGeom>
          <a:solidFill>
            <a:srgbClr val="94b6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775f55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1" marL="639720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2" marL="914400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3" marL="1371600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4" marL="1828800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5" marL="1828800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6" marL="1828800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 idx="7"/>
          </p:nvPr>
        </p:nvSpPr>
        <p:spPr>
          <a:xfrm>
            <a:off x="6095520" y="6248520"/>
            <a:ext cx="26672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sldNum" idx="8"/>
          </p:nvPr>
        </p:nvSpPr>
        <p:spPr>
          <a:xfrm>
            <a:off x="0" y="1752120"/>
            <a:ext cx="1295280" cy="70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2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7278E4A-4933-4B7B-ACFE-71749BE42C3B}" type="slidenum">
              <a:rPr b="1" lang="ru-RU" sz="24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ftr" idx="9"/>
          </p:nvPr>
        </p:nvSpPr>
        <p:spPr>
          <a:xfrm>
            <a:off x="609480" y="6248520"/>
            <a:ext cx="54216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 6"/>
          <p:cNvSpPr/>
          <p:nvPr/>
        </p:nvSpPr>
        <p:spPr>
          <a:xfrm>
            <a:off x="0" y="1235160"/>
            <a:ext cx="9144000" cy="318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3" name="Прямоугольник 7"/>
          <p:cNvSpPr/>
          <p:nvPr/>
        </p:nvSpPr>
        <p:spPr>
          <a:xfrm>
            <a:off x="0" y="1279440"/>
            <a:ext cx="533520" cy="228600"/>
          </a:xfrm>
          <a:prstGeom prst="rect">
            <a:avLst/>
          </a:prstGeom>
          <a:solidFill>
            <a:srgbClr val="dd804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4" name="Прямоугольник 8"/>
          <p:cNvSpPr/>
          <p:nvPr/>
        </p:nvSpPr>
        <p:spPr>
          <a:xfrm>
            <a:off x="590400" y="1279440"/>
            <a:ext cx="8553600" cy="228600"/>
          </a:xfrm>
          <a:prstGeom prst="rect">
            <a:avLst/>
          </a:prstGeom>
          <a:solidFill>
            <a:srgbClr val="94b6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775f55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1" marL="639720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2" marL="914400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3" marL="1371600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4" marL="1828800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5" marL="1828800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6" marL="1828800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dt" idx="10"/>
          </p:nvPr>
        </p:nvSpPr>
        <p:spPr>
          <a:xfrm>
            <a:off x="6095520" y="6248520"/>
            <a:ext cx="26672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sldNum" idx="11"/>
          </p:nvPr>
        </p:nvSpPr>
        <p:spPr>
          <a:xfrm>
            <a:off x="0" y="1271160"/>
            <a:ext cx="533520" cy="24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2761C96-557D-408A-A266-864820F3558A}" type="slidenum"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ftr" idx="12"/>
          </p:nvPr>
        </p:nvSpPr>
        <p:spPr>
          <a:xfrm>
            <a:off x="609480" y="6248520"/>
            <a:ext cx="54216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Прямоугольник 6"/>
          <p:cNvSpPr/>
          <p:nvPr/>
        </p:nvSpPr>
        <p:spPr>
          <a:xfrm>
            <a:off x="0" y="1235160"/>
            <a:ext cx="9144000" cy="318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7" name="Прямоугольник 7"/>
          <p:cNvSpPr/>
          <p:nvPr/>
        </p:nvSpPr>
        <p:spPr>
          <a:xfrm>
            <a:off x="0" y="1279440"/>
            <a:ext cx="533520" cy="228600"/>
          </a:xfrm>
          <a:prstGeom prst="rect">
            <a:avLst/>
          </a:prstGeom>
          <a:solidFill>
            <a:srgbClr val="dd804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8" name="Прямоугольник 8"/>
          <p:cNvSpPr/>
          <p:nvPr/>
        </p:nvSpPr>
        <p:spPr>
          <a:xfrm>
            <a:off x="590400" y="1279440"/>
            <a:ext cx="8553600" cy="228600"/>
          </a:xfrm>
          <a:prstGeom prst="rect">
            <a:avLst/>
          </a:prstGeom>
          <a:solidFill>
            <a:srgbClr val="94b6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775f55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1" marL="639720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2" marL="914400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3" marL="1371600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4" marL="1828800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5" marL="1828800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6" marL="1828800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dt" idx="13"/>
          </p:nvPr>
        </p:nvSpPr>
        <p:spPr>
          <a:xfrm>
            <a:off x="6095520" y="6248520"/>
            <a:ext cx="26672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sldNum" idx="14"/>
          </p:nvPr>
        </p:nvSpPr>
        <p:spPr>
          <a:xfrm>
            <a:off x="0" y="1271160"/>
            <a:ext cx="533520" cy="24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21A37C1-CDAA-460E-9204-648350C71956}" type="slidenum"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ftr" idx="15"/>
          </p:nvPr>
        </p:nvSpPr>
        <p:spPr>
          <a:xfrm>
            <a:off x="609480" y="6248520"/>
            <a:ext cx="54216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775f55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1" marL="639720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2" marL="914400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3" marL="1371600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4" marL="1828800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5" marL="1828800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6" marL="1828800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dt" idx="16"/>
          </p:nvPr>
        </p:nvSpPr>
        <p:spPr>
          <a:xfrm>
            <a:off x="6095520" y="6248520"/>
            <a:ext cx="26672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ftr" idx="17"/>
          </p:nvPr>
        </p:nvSpPr>
        <p:spPr>
          <a:xfrm>
            <a:off x="609480" y="6248520"/>
            <a:ext cx="54216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sldNum" idx="18"/>
          </p:nvPr>
        </p:nvSpPr>
        <p:spPr>
          <a:xfrm>
            <a:off x="0" y="6248520"/>
            <a:ext cx="533520" cy="38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400" spc="-1" strike="noStrike">
                <a:solidFill>
                  <a:srgbClr val="775f55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D0B070C-6FF2-4B72-A5E8-DC3A093D30F9}" type="slidenum">
              <a:rPr b="1" lang="ru-RU" sz="1400" spc="-1" strike="noStrike">
                <a:solidFill>
                  <a:srgbClr val="775f55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Прямоугольник 9"/>
          <p:cNvSpPr/>
          <p:nvPr/>
        </p:nvSpPr>
        <p:spPr>
          <a:xfrm>
            <a:off x="-9360" y="4572000"/>
            <a:ext cx="9144000" cy="887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2" name="Прямоугольник 10"/>
          <p:cNvSpPr/>
          <p:nvPr/>
        </p:nvSpPr>
        <p:spPr>
          <a:xfrm>
            <a:off x="-9360" y="4664160"/>
            <a:ext cx="1463400" cy="712800"/>
          </a:xfrm>
          <a:prstGeom prst="rect">
            <a:avLst/>
          </a:prstGeom>
          <a:solidFill>
            <a:srgbClr val="dd804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3" name="Прямоугольник 11"/>
          <p:cNvSpPr/>
          <p:nvPr/>
        </p:nvSpPr>
        <p:spPr>
          <a:xfrm>
            <a:off x="1544760" y="4654440"/>
            <a:ext cx="7599240" cy="712800"/>
          </a:xfrm>
          <a:prstGeom prst="rect">
            <a:avLst/>
          </a:prstGeom>
          <a:solidFill>
            <a:srgbClr val="94b6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4" name="Прямоугольник 12"/>
          <p:cNvSpPr/>
          <p:nvPr/>
        </p:nvSpPr>
        <p:spPr>
          <a:xfrm>
            <a:off x="1447920" y="0"/>
            <a:ext cx="99720" cy="6867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775f55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1" marL="639720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2" marL="914400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3" marL="1371600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4" marL="1828800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5" marL="1828800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6" marL="1828800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dt" idx="19"/>
          </p:nvPr>
        </p:nvSpPr>
        <p:spPr>
          <a:xfrm>
            <a:off x="6248520" y="6248520"/>
            <a:ext cx="26668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sldNum" idx="20"/>
          </p:nvPr>
        </p:nvSpPr>
        <p:spPr>
          <a:xfrm>
            <a:off x="0" y="4667040"/>
            <a:ext cx="1447920" cy="66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28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D753E8C-4111-4B5B-856B-88EB82967411}" type="slidenum">
              <a:rPr b="1" lang="ru-RU" sz="28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ftr" idx="21"/>
          </p:nvPr>
        </p:nvSpPr>
        <p:spPr>
          <a:xfrm>
            <a:off x="1600200" y="6248520"/>
            <a:ext cx="45720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Прямоугольник 9"/>
          <p:cNvSpPr/>
          <p:nvPr/>
        </p:nvSpPr>
        <p:spPr>
          <a:xfrm>
            <a:off x="6095880" y="0"/>
            <a:ext cx="32076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7" name="Прямоугольник 10"/>
          <p:cNvSpPr/>
          <p:nvPr/>
        </p:nvSpPr>
        <p:spPr>
          <a:xfrm>
            <a:off x="6141960" y="609480"/>
            <a:ext cx="228600" cy="6248520"/>
          </a:xfrm>
          <a:prstGeom prst="rect">
            <a:avLst/>
          </a:prstGeom>
          <a:solidFill>
            <a:srgbClr val="94b6d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8" name="Прямоугольник 11"/>
          <p:cNvSpPr/>
          <p:nvPr/>
        </p:nvSpPr>
        <p:spPr>
          <a:xfrm>
            <a:off x="6141960" y="0"/>
            <a:ext cx="228600" cy="533520"/>
          </a:xfrm>
          <a:prstGeom prst="rect">
            <a:avLst/>
          </a:prstGeom>
          <a:solidFill>
            <a:srgbClr val="dd804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pc="-1" strike="noStrike">
                <a:solidFill>
                  <a:srgbClr val="775f55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1" marL="639720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2" marL="914400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3" marL="1371600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4" marL="1828800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5" marL="1828800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lvl="6" marL="1828800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dt" idx="22"/>
          </p:nvPr>
        </p:nvSpPr>
        <p:spPr>
          <a:xfrm>
            <a:off x="6552720" y="6248520"/>
            <a:ext cx="22100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ftr" idx="23"/>
          </p:nvPr>
        </p:nvSpPr>
        <p:spPr>
          <a:xfrm>
            <a:off x="456840" y="6248520"/>
            <a:ext cx="55738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 type="sldNum" idx="24"/>
          </p:nvPr>
        </p:nvSpPr>
        <p:spPr>
          <a:xfrm rot="5400000">
            <a:off x="5989320" y="144360"/>
            <a:ext cx="533520" cy="24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5753FAF-2930-4387-A299-376ACB74372F}" type="slidenum"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6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3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3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3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6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6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6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6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6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6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61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61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6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61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899640" y="1844640"/>
            <a:ext cx="7939080" cy="402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400" spc="-1" strike="noStrike">
                <a:solidFill>
                  <a:srgbClr val="ebddc3"/>
                </a:solidFill>
                <a:latin typeface="Calibri"/>
              </a:rPr>
              <a:t>МЕЖНАЦИОНАЛЬНЫЕ ОТНОШЕНИЯ</a:t>
            </a:r>
            <a:br>
              <a:rPr sz="4400"/>
            </a:br>
            <a:r>
              <a:rPr b="1" lang="ru-RU" sz="4400" spc="-1" strike="noStrike">
                <a:solidFill>
                  <a:srgbClr val="ebddc3"/>
                </a:solidFill>
                <a:latin typeface="Calibri"/>
              </a:rPr>
              <a:t>В ПРИМОРСКОМ КРАЕ: ИСТОРИЯ И СОВРЕМЕННОСТЬ</a:t>
            </a:r>
            <a:r>
              <a:rPr b="0" lang="ru-RU" sz="4400" spc="-1" strike="noStrike">
                <a:solidFill>
                  <a:srgbClr val="ebddc3"/>
                </a:solidFill>
                <a:latin typeface="Calibri"/>
              </a:rPr>
              <a:t> </a:t>
            </a:r>
            <a:br>
              <a:rPr sz="4400"/>
            </a:br>
            <a:endParaRPr b="0" lang="en-US" sz="4400" spc="-1" strike="noStrike">
              <a:solidFill>
                <a:srgbClr val="ebddc3"/>
              </a:solidFill>
              <a:latin typeface="Calibri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subTitle"/>
          </p:nvPr>
        </p:nvSpPr>
        <p:spPr>
          <a:xfrm>
            <a:off x="2362320" y="6049440"/>
            <a:ext cx="6705360" cy="68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Ермак Галина Геннадьевна</a:t>
            </a:r>
            <a:endParaRPr b="0" lang="en-US" sz="3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Указ Президента России от 08 мая 2024 г. № 314 «Об утверждении Основ государственной политики Российской Федерации в области исторического просвещения»</a:t>
            </a: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79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Историческое просвещение — это регулируемая государством деятельность по распространению в обществе достоверных и научно обоснованных исторических знаний.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Государственная политика в области исторического просвещения направлена на: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распространение в обществе достоверных и научно обоснованных исторических знаний;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поддержку и развитие системы научного исторического знания;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формирование личности на основе присущей российскому обществу системы ценностей и любви к Родине.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500"/>
            </a:br>
            <a:br>
              <a:rPr sz="2500"/>
            </a:br>
            <a:br>
              <a:rPr sz="2500"/>
            </a:br>
            <a:br>
              <a:rPr sz="2500"/>
            </a:br>
            <a:br>
              <a:rPr sz="2200"/>
            </a:br>
            <a:br>
              <a:rPr sz="2500"/>
            </a:br>
            <a:br>
              <a:rPr sz="2500"/>
            </a:br>
            <a:endParaRPr b="0" lang="en-US" sz="25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81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 algn="ctr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Региональная стратегия государственной национальной политики в Приморском крае на период до 2025 года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 algn="ctr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утверждена 9 марта 2021 постановлением 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 algn="ctr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Правительства Приморского края N 109-пп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 algn="ctr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pc="-1" strike="noStrike">
                <a:solidFill>
                  <a:srgbClr val="c00000"/>
                </a:solidFill>
                <a:latin typeface="Calibri"/>
              </a:rPr>
              <a:t>Региональная стратегия устанавливает формирование актуальных направлений государственной национальной политики применительно к исторически сложившимся традициям и современным этнополитическим процессам в многонациональном Приморском крае.</a:t>
            </a:r>
            <a:r>
              <a:rPr b="0" lang="ru-RU" sz="2200" spc="-1" strike="noStrike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br>
              <a:rPr sz="2200"/>
            </a:br>
            <a:br>
              <a:rPr sz="2200"/>
            </a:br>
            <a:br>
              <a:rPr sz="1600"/>
            </a:b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775f55"/>
                </a:solidFill>
                <a:latin typeface="Calibri"/>
              </a:rPr>
              <a:t>3.1. Целями государственной национальной политики в Приморском крае являются:</a:t>
            </a: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83" name=""/>
          <p:cNvSpPr txBox="1"/>
          <p:nvPr/>
        </p:nvSpPr>
        <p:spPr>
          <a:xfrm>
            <a:off x="457200" y="1125000"/>
            <a:ext cx="8229600" cy="5000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9000"/>
          </a:bodyPr>
          <a:p>
            <a:pPr marL="283680" indent="-28368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pc="-1" strike="noStrike">
              <a:solidFill>
                <a:srgbClr val="000000"/>
              </a:solidFill>
              <a:latin typeface="Calibri"/>
            </a:endParaRPr>
          </a:p>
          <a:p>
            <a:pPr marL="283680" indent="-28368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обеспечение межнационального и межконфессионального мира и согласия в Приморском крае;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формирование и укрепление общероссийской гражданской идентичности (гражданского самосознания) и гражданского единства жителей Приморского края;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обеспечение равенства прав и свобод жителей Приморского края независимо от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обстоятельств;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сохранение и развитие этнокультурного многообразия народов, проживающих в Приморском крае;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успешная социальная и культурная адаптация иностранных граждан в Приморском крае и их интеграция в многонациональное региональное сообщество.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283680" indent="-28368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283680" indent="-28368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300"/>
            </a:b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3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200"/>
            </a:b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Термины</a:t>
            </a:r>
            <a:br>
              <a:rPr sz="3600"/>
            </a:br>
            <a:endParaRPr b="0" lang="en-US" sz="36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85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pc="-1" strike="noStrike">
                <a:solidFill>
                  <a:srgbClr val="ff0000"/>
                </a:solidFill>
                <a:latin typeface="Calibri"/>
              </a:rPr>
              <a:t>Нация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300" spc="-1" strike="noStrike">
                <a:solidFill>
                  <a:srgbClr val="ff0000"/>
                </a:solidFill>
                <a:latin typeface="Calibri"/>
              </a:rPr>
              <a:t>народы, национальности, этнические общности </a:t>
            </a:r>
            <a:r>
              <a:rPr b="0" lang="ru-RU" sz="3000" spc="-1" strike="noStrike">
                <a:solidFill>
                  <a:srgbClr val="002060"/>
                </a:solidFill>
                <a:latin typeface="Calibri"/>
              </a:rPr>
              <a:t>в Российской Федерации - национальный и этнический состав населения Российской Федерации, образующий этнические общности людей, свободно определяющих свою национальную и культурную принадлежность (Стратегия ГНП РФ)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100" spc="-1" strike="noStrike">
                <a:solidFill>
                  <a:srgbClr val="0070c0"/>
                </a:solidFill>
                <a:latin typeface="Calibri"/>
              </a:rPr>
              <a:t>________________________________________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pc="-1" strike="noStrike">
                <a:solidFill>
                  <a:srgbClr val="0070c0"/>
                </a:solidFill>
                <a:latin typeface="Calibri"/>
              </a:rPr>
              <a:t>ЭТНОС, НАРОДНОСТЬ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pc="-1" strike="noStrike">
                <a:solidFill>
                  <a:srgbClr val="0070c0"/>
                </a:solidFill>
                <a:latin typeface="Calibri"/>
              </a:rPr>
              <a:t>Задачи  в сфере образования, патриотического и гражданского воспитания детей и молодежи Приморского края:</a:t>
            </a:r>
            <a:endParaRPr b="0" lang="en-US" sz="22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87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lnSpc>
                <a:spcPct val="8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70c0"/>
                </a:solidFill>
                <a:latin typeface="Calibri"/>
              </a:rPr>
              <a:t>формирование у детей и молодежи Приморского края общероссийского гражданского самосознания, чувства патриотизма, гражданской ответственности, гордости за свой край и свою страну;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70c0"/>
                </a:solidFill>
                <a:latin typeface="Calibri"/>
              </a:rPr>
              <a:t>воспитание культуры межнационального общения у детей и молодежи Приморского края, основанной на уважении национального достоинства граждан, духовных и нравственных ценностей народов России, в том числе проживающих в Приморском крае;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70c0"/>
                </a:solidFill>
                <a:latin typeface="Calibri"/>
              </a:rPr>
              <a:t> </a:t>
            </a:r>
            <a:r>
              <a:rPr b="0" lang="ru-RU" sz="2000" spc="-1" strike="noStrike">
                <a:solidFill>
                  <a:srgbClr val="0070c0"/>
                </a:solidFill>
                <a:latin typeface="Calibri"/>
              </a:rPr>
              <a:t>совершенствование системы обучения и воспитания в образовательных организациях в целях сохранения и развития этнокультурного и языкового многообразия народов, проживающих в Приморском крае;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pc="-1" strike="noStrike">
                <a:solidFill>
                  <a:srgbClr val="0070c0"/>
                </a:solidFill>
                <a:latin typeface="Calibri"/>
              </a:rPr>
              <a:t>Задачи  в сфере образования, патриотического и гражданского воспитания детей и молодежи Приморского края:</a:t>
            </a:r>
            <a:endParaRPr b="0" lang="en-US" sz="22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89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70c0"/>
                </a:solidFill>
                <a:latin typeface="Calibri"/>
              </a:rPr>
              <a:t>введение в образовательные программы начального общего, основного общего и среднего общего образования курсов (уроков, модулей), включающих сведения о культурных ценностях и национальных традициях народов, проживающих в Приморском крае;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70c0"/>
                </a:solidFill>
                <a:latin typeface="Calibri"/>
              </a:rPr>
              <a:t> </a:t>
            </a:r>
            <a:r>
              <a:rPr b="0" lang="ru-RU" sz="1800" spc="-1" strike="noStrike">
                <a:solidFill>
                  <a:srgbClr val="0070c0"/>
                </a:solidFill>
                <a:latin typeface="Calibri"/>
              </a:rPr>
              <a:t>повышение квалификации педагогов, участвующих в процессах формирования общей российской гражданской идентичности у детей и молодежи Приморского края, приобретение педагогами новых компетенций, связанных со сферой межнациональных (межэтнических) и межрелигиозных отношений в детской, подростковой и молодежной среде; 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70c0"/>
                </a:solidFill>
                <a:latin typeface="Calibri"/>
              </a:rPr>
              <a:t>поддержка и поощрение издания научной, учебной, методической, художественной литературы, направленной на воспитание патриотизма и гражданской ответственности, уважение к общей истории и самобытному культурному наследию народов, проживающих в Приморском крае; 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pc="-1" strike="noStrike">
                <a:solidFill>
                  <a:srgbClr val="0070c0"/>
                </a:solidFill>
                <a:latin typeface="Calibri"/>
              </a:rPr>
              <a:t>поддержка общественных инициатив, направленных на патриотическое воспитание детей и молодежи Приморского края;</a:t>
            </a:r>
            <a:br>
              <a:rPr sz="1800"/>
            </a:br>
            <a:r>
              <a:rPr b="0" lang="ru-RU" sz="1800" spc="-1" strike="noStrike">
                <a:solidFill>
                  <a:srgbClr val="0070c0"/>
                </a:solidFill>
                <a:latin typeface="Calibri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775f55"/>
                </a:solidFill>
                <a:latin typeface="Calibri"/>
              </a:rPr>
              <a:t>Федеральное агентство по делам национальностей (ФАДН).</a:t>
            </a:r>
            <a:endParaRPr b="0" lang="en-US" sz="40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91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31 марта 2015 г. создано    </a:t>
            </a: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(ФАДН).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предыдущая профильная структура (</a:t>
            </a:r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Министерство по делам федерации, национальной и миграционной политики РФ)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 была упразднена 16 октября 2001 года, а ее полномочия были разделены по различным ведомствам.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775f55"/>
                </a:solidFill>
                <a:latin typeface="Calibri"/>
              </a:rPr>
              <a:t>ФАДН  </a:t>
            </a:r>
            <a:br>
              <a:rPr sz="2900"/>
            </a:br>
            <a:r>
              <a:rPr b="0" lang="ru-RU" sz="2900" spc="-1" strike="noStrike">
                <a:solidFill>
                  <a:srgbClr val="775f55"/>
                </a:solidFill>
                <a:latin typeface="Calibri"/>
              </a:rPr>
              <a:t> унификация вертикали исполнительной власти</a:t>
            </a:r>
            <a:endParaRPr b="0" lang="en-US" sz="2900" spc="-1" strike="noStrike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393" name="Схема 3" descr=""/>
          <p:cNvPicPr/>
          <p:nvPr/>
        </p:nvPicPr>
        <p:blipFill>
          <a:blip r:embed="rId1"/>
          <a:stretch/>
        </p:blipFill>
        <p:spPr>
          <a:xfrm>
            <a:off x="1359000" y="1390680"/>
            <a:ext cx="6280200" cy="407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775f55"/>
                </a:solidFill>
                <a:latin typeface="Calibri"/>
              </a:rPr>
              <a:t>Межэтнические отношения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95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900" spc="-1" strike="noStrike">
                <a:solidFill>
                  <a:srgbClr val="000000"/>
                </a:solidFill>
                <a:latin typeface="Calibri"/>
              </a:rPr>
              <a:t>(в широком смысле)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 – взаимодействие народов в разных сферах (политической, культурной, экономической …).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900" spc="-1" strike="noStrike">
                <a:solidFill>
                  <a:srgbClr val="000000"/>
                </a:solidFill>
                <a:latin typeface="Calibri"/>
              </a:rPr>
              <a:t>(в узком смысле)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 – межличностные отношения людей разных национальностей, которые также происходят в разных сферах общения (профессиональное, семейное, дружеское..)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Box 1"/>
          <p:cNvSpPr/>
          <p:nvPr/>
        </p:nvSpPr>
        <p:spPr>
          <a:xfrm>
            <a:off x="415800" y="907920"/>
            <a:ext cx="83520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Garamond"/>
              </a:rPr>
              <a:t>Как Вы оцениваете отношения между представителями Вашей </a:t>
            </a: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Garamond"/>
              </a:rPr>
              <a:t>и других национальностей?</a:t>
            </a: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397" name="Диаграмма 2" descr=""/>
          <p:cNvPicPr/>
          <p:nvPr/>
        </p:nvPicPr>
        <p:blipFill>
          <a:blip r:embed="rId1"/>
          <a:stretch/>
        </p:blipFill>
        <p:spPr>
          <a:xfrm>
            <a:off x="849240" y="1793880"/>
            <a:ext cx="7302600" cy="416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"/>
          <p:cNvSpPr txBox="1"/>
          <p:nvPr/>
        </p:nvSpPr>
        <p:spPr>
          <a:xfrm>
            <a:off x="323640" y="476280"/>
            <a:ext cx="8569080" cy="5619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9000"/>
          </a:bodyPr>
          <a:p>
            <a:pPr marL="283680" indent="-2836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Calibri"/>
              </a:rPr>
              <a:t>● </a:t>
            </a:r>
            <a:r>
              <a:rPr b="0" lang="ru-RU" sz="2200" spc="-1" strike="noStrike">
                <a:solidFill>
                  <a:srgbClr val="002060"/>
                </a:solidFill>
                <a:latin typeface="Calibri"/>
              </a:rPr>
              <a:t>Наши предки из поколения в поколение вместе трудились на благо родной общей большой Родины, разнообразием своих языков, традиций преумножали духовное наследие единого государства, формировали его уникальную многонациональную многоконфессиональную культуру</a:t>
            </a:r>
            <a:r>
              <a:rPr b="0" lang="ru-RU" sz="2400" spc="-1" strike="noStrike">
                <a:solidFill>
                  <a:srgbClr val="002060"/>
                </a:solidFill>
                <a:latin typeface="Calibri"/>
              </a:rPr>
              <a:t>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83680" indent="-2836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pc="-1" strike="noStrike">
                <a:solidFill>
                  <a:srgbClr val="002060"/>
                </a:solidFill>
                <a:latin typeface="Calibri"/>
              </a:rPr>
              <a:t>● </a:t>
            </a:r>
            <a:r>
              <a:rPr b="0" lang="ru-RU" sz="2200" spc="-1" strike="noStrike">
                <a:solidFill>
                  <a:srgbClr val="002060"/>
                </a:solidFill>
                <a:latin typeface="Calibri"/>
              </a:rPr>
              <a:t>И конечно, для того чтобы осознать себя частью огромной прекрасной страны, чтобы любить свою Родину, молодые поколения должны её знать, причём во всём многообразии природы и географии, истории, культур, традиций наших народов.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283680" indent="-283680" algn="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200" spc="-1" strike="noStrike">
                <a:solidFill>
                  <a:srgbClr val="002060"/>
                </a:solidFill>
                <a:latin typeface="Calibri"/>
              </a:rPr>
              <a:t>В.В. Путин, Президент Российской Федерации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283680" indent="-283680" algn="r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200" spc="-1" strike="noStrike">
                <a:solidFill>
                  <a:srgbClr val="002060"/>
                </a:solidFill>
                <a:latin typeface="Calibri"/>
              </a:rPr>
              <a:t>Из материалов заседания Совета по межнациональным отношениям при Президенте Российской Федерации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283680" indent="-283680" algn="r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200" spc="-1" strike="noStrike">
                <a:solidFill>
                  <a:srgbClr val="002060"/>
                </a:solidFill>
                <a:latin typeface="Calibri"/>
              </a:rPr>
              <a:t>19 мая 2023 года 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283680" indent="-283680" algn="r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200" spc="-1" strike="noStrike">
                <a:solidFill>
                  <a:srgbClr val="002060"/>
                </a:solidFill>
                <a:latin typeface="Calibri"/>
              </a:rPr>
              <a:t>30 марта 2021 года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marL="283680" indent="-2836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pc="-1" strike="noStrike">
                <a:solidFill>
                  <a:srgbClr val="002060"/>
                </a:solidFill>
                <a:latin typeface="Calibri"/>
              </a:rPr>
              <a:t>Указ Президента РФ от 5 июня 2012 г. N 776</a:t>
            </a:r>
            <a:br>
              <a:rPr sz="1800"/>
            </a:br>
            <a:r>
              <a:rPr b="1" lang="ru-RU" sz="1800" spc="-1" strike="noStrike">
                <a:solidFill>
                  <a:srgbClr val="002060"/>
                </a:solidFill>
                <a:latin typeface="Calibri"/>
              </a:rPr>
              <a:t>"О Совете при Президенте Российской Федерации по межнациональным отношениям"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marL="283680" indent="-2836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Изменение состава наиболее многочисленных национальностей  </a:t>
            </a:r>
            <a:br>
              <a:rPr sz="2400"/>
            </a:b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в Приморском крае по данным переписей</a:t>
            </a: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  <p:graphicFrame>
        <p:nvGraphicFramePr>
          <p:cNvPr id="399" name=""/>
          <p:cNvGraphicFramePr/>
          <p:nvPr/>
        </p:nvGraphicFramePr>
        <p:xfrm>
          <a:off x="971640" y="1700280"/>
          <a:ext cx="7704000" cy="5200560"/>
        </p:xfrm>
        <a:graphic>
          <a:graphicData uri="http://schemas.openxmlformats.org/drawingml/2006/table">
            <a:tbl>
              <a:tblPr/>
              <a:tblGrid>
                <a:gridCol w="1985760"/>
                <a:gridCol w="1038240"/>
                <a:gridCol w="863640"/>
                <a:gridCol w="1008000"/>
                <a:gridCol w="863640"/>
                <a:gridCol w="865440"/>
                <a:gridCol w="1079280"/>
              </a:tblGrid>
              <a:tr h="840960">
                <a:tc rowSpan="2"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400" marR="68400">
                    <a:lnL w="576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 gridSpan="3"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человек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 % к указавшим национальную принадлежность</a:t>
                      </a:r>
                      <a:r>
                        <a:rPr b="1" lang="ru-RU" sz="1600" spc="-1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80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2021 г.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400" marR="68400">
                    <a:lnL w="1872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2010 г.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2002 г.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2021 г.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2010 г.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2002 г.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4208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 население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 том числе: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b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1 845 165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b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b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1956497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b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400" rIns="68400" tIns="0" bIns="0" anchor="b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2 071 210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b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8521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указавшие национальную принадлежность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из них: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1 473 979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1811570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2052171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dec" pos="20016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dec" pos="20016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dec" pos="20016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28116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Русские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1 391 736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1675992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1861808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94.42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92.52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90.72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2808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Украинцы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11 337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49953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94058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2.76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4.58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2800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Корейцы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7 785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18824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17899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1.04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28116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Узбеки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6 365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8993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1634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2808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Армяне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4 378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5924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5641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2800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Татары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3 946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10640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14549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0.59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28116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Таджики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2 467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1885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743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2808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Азербайджанцы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2 050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3937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4411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2800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Китайцы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1 644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2857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3840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2800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Белорусы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1 443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5930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11627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Рейтинг десяти этнических групп в Приморском крае по численности </a:t>
            </a:r>
            <a:br>
              <a:rPr sz="2000"/>
            </a:b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 в 2002, 2010, 2020-2021 гг.</a:t>
            </a:r>
            <a:br>
              <a:rPr sz="2000"/>
            </a:br>
            <a:endParaRPr b="0" lang="en-US" sz="2000" spc="-1" strike="noStrike">
              <a:solidFill>
                <a:srgbClr val="775f55"/>
              </a:solidFill>
              <a:latin typeface="Calibri"/>
            </a:endParaRPr>
          </a:p>
        </p:txBody>
      </p:sp>
      <p:graphicFrame>
        <p:nvGraphicFramePr>
          <p:cNvPr id="401" name=""/>
          <p:cNvGraphicFramePr/>
          <p:nvPr/>
        </p:nvGraphicFramePr>
        <p:xfrm>
          <a:off x="612720" y="1600200"/>
          <a:ext cx="8153280" cy="4929120"/>
        </p:xfrm>
        <a:graphic>
          <a:graphicData uri="http://schemas.openxmlformats.org/drawingml/2006/table">
            <a:tbl>
              <a:tblPr/>
              <a:tblGrid>
                <a:gridCol w="1165320"/>
                <a:gridCol w="1163520"/>
                <a:gridCol w="1165320"/>
                <a:gridCol w="1165320"/>
                <a:gridCol w="1164960"/>
                <a:gridCol w="1163880"/>
                <a:gridCol w="1164960"/>
              </a:tblGrid>
              <a:tr h="371520">
                <a:tc rowSpan="2"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Место в рейтинге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2002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2002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2020-2021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2020-2021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609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1872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% к указавшим национальную принадлежность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% к указавшим национальную принадлежность 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% к указавшим национальную принадлежность 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00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Русские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90.72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Русские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92.52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Русские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94.42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</a:tr>
              <a:tr h="3715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Украинцы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4.58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Украинцы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2.76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Украинцы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0.77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97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Корейцы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0.87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Корейцы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1.04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Корейцы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0.53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</a:tr>
              <a:tr h="3715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Татары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0.71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Татары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0.59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Узбеки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0.43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15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Белорусы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0.57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Узбеки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0.50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Армяне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0.30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</a:tr>
              <a:tr h="3697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Армяне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0.27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Белорусы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0.33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Татары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0.27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49068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Азербайджанцы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0.21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Армяне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0.33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Таджики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0.17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</a:tr>
              <a:tr h="4903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Мордва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0.21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Азербайджанцы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0.22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Азербайджанцы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0.14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15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Китайцы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0.19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Китайцы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0.16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Китайцы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0.11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</a:tr>
              <a:tr h="37152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Немцы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0.17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Мордва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0.12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Белорусы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0.10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Динамика численности и этнического состава населения по данным Всероссийских переписей населения 2002, 2010, 2020-2021 гг. </a:t>
            </a: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03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marL="309240" indent="-30924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Всероссийская перепись 2002 г.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численность населения края составила </a:t>
            </a: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2 071 210 </a:t>
            </a: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человек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количество этнических самоидентификаций  - </a:t>
            </a: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128.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Всероссийская перепись 2010 г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численность населения края составила </a:t>
            </a: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1 956 497 </a:t>
            </a: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человек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количество этнических самоопределений у приморцев  - </a:t>
            </a: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158.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Всероссийская перепись 2020-2021</a:t>
            </a: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гг.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численность населения края составила </a:t>
            </a: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1 845 165 чел.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количество этнических самоопределений у приморцев  - </a:t>
            </a: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135.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09240" indent="-30924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полный перечень самоидентификаций приморцев насчитывает более </a:t>
            </a: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370 </a:t>
            </a:r>
            <a:r>
              <a:rPr b="0" lang="ru-RU" sz="2000" spc="-1" strike="noStrike">
                <a:solidFill>
                  <a:srgbClr val="002060"/>
                </a:solidFill>
                <a:latin typeface="Calibri"/>
              </a:rPr>
              <a:t>наименований и это не только этнические, но и другие групповые солидарности (территориальные, религиозные, придуманные).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775f55"/>
                </a:solidFill>
                <a:latin typeface="Calibri"/>
              </a:rPr>
              <a:t>  </a:t>
            </a:r>
            <a:r>
              <a:rPr b="0" lang="ru-RU" sz="3600" spc="-1" strike="noStrike">
                <a:solidFill>
                  <a:srgbClr val="775f55"/>
                </a:solidFill>
                <a:latin typeface="Calibri"/>
              </a:rPr>
              <a:t> </a:t>
            </a:r>
            <a:r>
              <a:rPr b="1" lang="ru-RU" sz="3600" spc="-1" strike="noStrike">
                <a:solidFill>
                  <a:srgbClr val="c00000"/>
                </a:solidFill>
                <a:latin typeface="Calibri"/>
              </a:rPr>
              <a:t>Всероссийская перепись 2020-2021</a:t>
            </a:r>
            <a:endParaRPr b="0" lang="en-US" sz="36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05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Отмечен рост надэтнической самоидентификации «россияне»: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112 ответов в 2010 г.,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19,7 тыс. ответов в 2021 г.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Выросло число сложносоставных самоидентификаций (русские евреи, русские корейцы, русские немцы, российские немцы, русские украинцы).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Этническая структура населения Приморья</a:t>
            </a:r>
            <a:endParaRPr b="0" lang="en-US" sz="32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07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Коренные малочисленные народы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Восточные славяне (русские, украинцы, белорусы)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Этнические общности других народов России и зарубежных стран.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ff0000"/>
                </a:solidFill>
                <a:latin typeface="Calibri"/>
              </a:rPr>
              <a:t>Коренные малочисленные народы</a:t>
            </a:r>
            <a:endParaRPr b="0" lang="en-US" sz="40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09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представляют особую категорию народов. Это народы, проживающие на территории традиционного расселения своих предков, сохраняющие самобытный уклад жизни, насчитывающие менее 50 тысяч человек и осознающие себя самостоятельными этническими общностями. 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ff0000"/>
                </a:solidFill>
                <a:latin typeface="Calibri"/>
              </a:rPr>
              <a:t>Коренные малочисленные народы</a:t>
            </a:r>
            <a:endParaRPr b="0" lang="en-US" sz="40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11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ПЕРЕЧЕНЬ </a:t>
            </a:r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коренных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малочисленных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народов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Севера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, </a:t>
            </a:r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Сибири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и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Дальнего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Востока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Российской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Федерации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 УТВЕРЖДЕН распоряжением Правительства </a:t>
            </a:r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Российской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ru-RU" sz="2900" spc="-1" strike="noStrike">
                <a:solidFill>
                  <a:srgbClr val="000000"/>
                </a:solidFill>
                <a:latin typeface="Calibri"/>
              </a:rPr>
              <a:t>Федерации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 17 апреля 2006 года N 536-р.  (с изменениями на 26 декабря 2011 года). Перечень включает 40 народов. Многие из них проживают в Приморском крае.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c00000"/>
                </a:solidFill>
                <a:latin typeface="Calibri"/>
              </a:rPr>
              <a:t>Динамика численности коренных малочисленных народов </a:t>
            </a:r>
            <a:br>
              <a:rPr sz="2400"/>
            </a:br>
            <a:r>
              <a:rPr b="0" lang="ru-RU" sz="2400" spc="-1" strike="noStrike">
                <a:solidFill>
                  <a:srgbClr val="c00000"/>
                </a:solidFill>
                <a:latin typeface="Calibri"/>
              </a:rPr>
              <a:t>в Приморском крае</a:t>
            </a: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  <p:graphicFrame>
        <p:nvGraphicFramePr>
          <p:cNvPr id="413" name=""/>
          <p:cNvGraphicFramePr/>
          <p:nvPr/>
        </p:nvGraphicFramePr>
        <p:xfrm>
          <a:off x="179280" y="1916280"/>
          <a:ext cx="8964720" cy="4105080"/>
        </p:xfrm>
        <a:graphic>
          <a:graphicData uri="http://schemas.openxmlformats.org/drawingml/2006/table">
            <a:tbl>
              <a:tblPr/>
              <a:tblGrid>
                <a:gridCol w="2425680"/>
                <a:gridCol w="1293840"/>
                <a:gridCol w="1040040"/>
                <a:gridCol w="1033200"/>
                <a:gridCol w="908280"/>
                <a:gridCol w="1131840"/>
                <a:gridCol w="1131840"/>
              </a:tblGrid>
              <a:tr h="1800000">
                <a:tc rowSpan="2">
                  <a:txBody>
                    <a:bodyPr lIns="68760" rIns="6876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760" marR="68760">
                    <a:lnL w="576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 gridSpan="3">
                  <a:txBody>
                    <a:bodyPr lIns="68760" rIns="6876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человек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lIns="68760" rIns="6876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 % к указавшим национальную принадлежность</a:t>
                      </a:r>
                      <a:r>
                        <a:rPr b="1" lang="ru-RU" sz="1200" spc="-1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76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24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760" rIns="6876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2021 г.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760" marR="68760">
                    <a:lnL w="1872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2010 г.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2002 г.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2021 г.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2010 г.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2002 г.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ctr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5763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Удэгейцы (МНС)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713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793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918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5760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Нанайцы (МНС)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383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417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5763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Тазы (МНС)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</a:tbl>
          </a:graphicData>
        </a:graphic>
      </p:graphicFrame>
      <p:sp>
        <p:nvSpPr>
          <p:cNvPr id="414" name="Rectangle 1"/>
          <p:cNvSpPr/>
          <p:nvPr/>
        </p:nvSpPr>
        <p:spPr>
          <a:xfrm>
            <a:off x="1650960" y="3111480"/>
            <a:ext cx="9144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20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700" spc="-1" strike="noStrike">
                <a:solidFill>
                  <a:srgbClr val="ffffff"/>
                </a:solidFill>
                <a:latin typeface="Arial Black"/>
              </a:rPr>
              <a:t>Места традиционного проживания и традиционной хозяйственной деятельности коренных малочисленных народов </a:t>
            </a:r>
            <a:br>
              <a:rPr sz="1700"/>
            </a:br>
            <a:r>
              <a:rPr b="0" lang="ru-RU" sz="1700" spc="-1" strike="noStrike">
                <a:solidFill>
                  <a:srgbClr val="ffffff"/>
                </a:solidFill>
                <a:latin typeface="Arial Black"/>
              </a:rPr>
              <a:t>Приорского края</a:t>
            </a:r>
            <a:endParaRPr b="0" lang="en-US" sz="17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16" name=""/>
          <p:cNvSpPr txBox="1"/>
          <p:nvPr/>
        </p:nvSpPr>
        <p:spPr>
          <a:xfrm>
            <a:off x="4643280" y="981000"/>
            <a:ext cx="4321440" cy="5197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Пять территорий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Приморского края</a:t>
            </a:r>
            <a:endParaRPr b="0" lang="en-US" sz="2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(распоряжение Правительства Российской Федерации от 8 мая 2009 года № 631-р)</a:t>
            </a:r>
            <a:endParaRPr b="0" lang="en-US" sz="1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Красноармейский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Лазовский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Ольгинский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Пожарский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Тернейский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муниципальные округа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7" name="Picture 2" descr=""/>
          <p:cNvPicPr/>
          <p:nvPr/>
        </p:nvPicPr>
        <p:blipFill>
          <a:blip r:embed="rId1"/>
          <a:stretch/>
        </p:blipFill>
        <p:spPr>
          <a:xfrm>
            <a:off x="536400" y="928800"/>
            <a:ext cx="3880080" cy="519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775f55"/>
                </a:solidFill>
                <a:latin typeface="Calibri"/>
              </a:rPr>
              <a:t>                   </a:t>
            </a:r>
            <a:r>
              <a:rPr b="0" lang="ru-RU" sz="2400" spc="-1" strike="noStrike">
                <a:solidFill>
                  <a:srgbClr val="c00000"/>
                </a:solidFill>
                <a:latin typeface="Calibri"/>
              </a:rPr>
              <a:t>Восточнославянское население</a:t>
            </a: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19" name=""/>
          <p:cNvSpPr txBox="1"/>
          <p:nvPr/>
        </p:nvSpPr>
        <p:spPr>
          <a:xfrm>
            <a:off x="1115640" y="1589040"/>
            <a:ext cx="5977080" cy="457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Русские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Казаки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Старообрядцы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Украинцы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Белорусы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000"/>
            </a:br>
            <a:r>
              <a:rPr b="1" lang="ru-RU" sz="2900" spc="-1" strike="noStrike">
                <a:solidFill>
                  <a:srgbClr val="dd8047"/>
                </a:solidFill>
                <a:latin typeface="Calibri"/>
              </a:rPr>
              <a:t>По данным Всероссийской переписи населения 2020 г. </a:t>
            </a:r>
            <a:br>
              <a:rPr sz="4000"/>
            </a:br>
            <a:endParaRPr b="0" lang="en-US" sz="29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61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8000"/>
          </a:bodyPr>
          <a:p>
            <a:pPr marL="312480" indent="-312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 России проживают представители более 190 национальностей (этнических групп).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12480" indent="-312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Русские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составили 80,85 % или 105,6 млн из 130,6 млн указавших свою национальную принадлежность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12480" indent="-312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Представители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других национальностей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 — 19,15 % или 25 млн чел</a:t>
            </a:r>
            <a:r>
              <a:rPr b="0" lang="ru-RU" sz="2800" spc="-1" strike="noStrike" u="sng">
                <a:solidFill>
                  <a:srgbClr val="000000"/>
                </a:solidFill>
                <a:uFillTx/>
                <a:latin typeface="Calibri"/>
              </a:rPr>
              <a:t>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12480" indent="-312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Не указали свою национальность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- 16,6 млн чел. (или 11,3 % от 147,2 млн жителей страны в целом)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12480" indent="-312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12480" indent="-312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12480" indent="-312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ff0000"/>
                </a:solidFill>
                <a:latin typeface="Calibri"/>
              </a:rPr>
              <a:t>КАЗАЧЕСТВО</a:t>
            </a:r>
            <a:endParaRPr b="0" lang="en-US" sz="40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21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26 июня 1889 года образовано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Уссурийское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казачье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войско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На 1 января 1913 года на территории УКВ насчитывалось: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76 станиц и поселков, включавших 4393 двора, где проживало 34520 человек (18600 мужчин и 15920 женщин). 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775f55"/>
                </a:solidFill>
                <a:latin typeface="Calibri"/>
              </a:rPr>
              <a:t>Казачество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23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marL="315720" indent="-3157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Уссурийское войсковое казачье войско (реестровое)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315720" indent="-3157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Военно-патриотическая общественная организация</a:t>
            </a:r>
            <a:br>
              <a:rPr sz="2600"/>
            </a:b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«Уссурийское казачье войско» Приморского края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315720" indent="-3157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Общественная организация Уссурийского войскового</a:t>
            </a:r>
            <a:br>
              <a:rPr sz="2600"/>
            </a:b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казачьего войска «Союз казаков Дальнего Востока»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315720" indent="-3157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Союз казаков России Дальнего Востока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315720" indent="-3157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Союз казаков-воинов России и зарубежья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  <a:p>
            <a:pPr marL="315720" indent="-3157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Другие казачьи общества и организации, не</a:t>
            </a:r>
            <a:br>
              <a:rPr sz="2600"/>
            </a:b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входящие в вышеуказанные структуры </a:t>
            </a:r>
            <a:br>
              <a:rPr sz="2600"/>
            </a:b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ff0000"/>
                </a:solidFill>
                <a:latin typeface="Calibri"/>
              </a:rPr>
              <a:t>СТАРООБРЯДЦЫ –этноконфессиональная группа русских</a:t>
            </a:r>
            <a:endParaRPr b="0" lang="en-US" sz="28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26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В настоящее время на территории Приморского края проживает 48 семей старообрядцев (204 чел.), прибывших из стран Южной Америки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Picture 2" descr="https://mtdata.ru/u24/photo7465/20722499820-0/original.jpg"/>
          <p:cNvPicPr/>
          <p:nvPr/>
        </p:nvPicPr>
        <p:blipFill>
          <a:blip r:embed="rId1"/>
          <a:stretch/>
        </p:blipFill>
        <p:spPr>
          <a:xfrm>
            <a:off x="-252360" y="-387360"/>
            <a:ext cx="9396360" cy="650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775f55"/>
                </a:solidFill>
                <a:latin typeface="Calibri"/>
              </a:rPr>
              <a:t>Украинцы Приморья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29" name="Picture 4" descr=""/>
          <p:cNvPicPr/>
          <p:nvPr/>
        </p:nvPicPr>
        <p:blipFill>
          <a:blip r:embed="rId1"/>
          <a:stretch/>
        </p:blipFill>
        <p:spPr>
          <a:xfrm>
            <a:off x="642960" y="1214280"/>
            <a:ext cx="7643880" cy="514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Box 2"/>
          <p:cNvSpPr/>
          <p:nvPr/>
        </p:nvSpPr>
        <p:spPr>
          <a:xfrm>
            <a:off x="500040" y="214200"/>
            <a:ext cx="84297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Arial Narrow"/>
              </a:rPr>
              <a:t>Динамика численности русских и украинцев в Приморье по переписям населения (тыс. чел.)</a:t>
            </a: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431" name="Диаграмма 3" descr=""/>
          <p:cNvPicPr/>
          <p:nvPr/>
        </p:nvPicPr>
        <p:blipFill>
          <a:blip r:embed="rId1"/>
          <a:stretch/>
        </p:blipFill>
        <p:spPr>
          <a:xfrm>
            <a:off x="-6480" y="420840"/>
            <a:ext cx="10369800" cy="6083280"/>
          </a:xfrm>
          <a:prstGeom prst="rect">
            <a:avLst/>
          </a:prstGeom>
          <a:ln w="0">
            <a:noFill/>
          </a:ln>
        </p:spPr>
      </p:pic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9612000" y="6101280"/>
            <a:ext cx="1297080" cy="253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000" spc="-1" strike="noStrike">
              <a:solidFill>
                <a:srgbClr val="ebddc3"/>
              </a:solidFill>
              <a:latin typeface="Calibri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subTitle"/>
          </p:nvPr>
        </p:nvSpPr>
        <p:spPr>
          <a:xfrm>
            <a:off x="2362320" y="6049440"/>
            <a:ext cx="6705360" cy="68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6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775f55"/>
                </a:solidFill>
                <a:latin typeface="Calibri"/>
              </a:rPr>
              <a:t>Белорусы Приморья 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35" name="Picture 2" descr="J:\_DSC9122.JPG"/>
          <p:cNvPicPr/>
          <p:nvPr/>
        </p:nvPicPr>
        <p:blipFill>
          <a:blip r:embed="rId1"/>
          <a:stretch/>
        </p:blipFill>
        <p:spPr>
          <a:xfrm>
            <a:off x="1155600" y="1600200"/>
            <a:ext cx="6832800" cy="452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775f55"/>
                </a:solidFill>
                <a:latin typeface="Calibri"/>
              </a:rPr>
              <a:t>Корейцы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37" name="Содержимое 6" descr="16.jpg"/>
          <p:cNvPicPr/>
          <p:nvPr/>
        </p:nvPicPr>
        <p:blipFill>
          <a:blip r:embed="rId1"/>
          <a:stretch/>
        </p:blipFill>
        <p:spPr>
          <a:xfrm>
            <a:off x="0" y="1928880"/>
            <a:ext cx="5072040" cy="3429000"/>
          </a:xfrm>
          <a:prstGeom prst="rect">
            <a:avLst/>
          </a:prstGeom>
          <a:ln w="0">
            <a:noFill/>
          </a:ln>
        </p:spPr>
      </p:pic>
      <p:pic>
        <p:nvPicPr>
          <p:cNvPr id="438" name="Picture 2" descr="J:\НАРОДЫ ПРИМОРЬЯ_2013\Корейцы_АТЛАС\Новая папка\Ариран.jpg"/>
          <p:cNvPicPr/>
          <p:nvPr/>
        </p:nvPicPr>
        <p:blipFill>
          <a:blip r:embed="rId2"/>
          <a:stretch/>
        </p:blipFill>
        <p:spPr>
          <a:xfrm>
            <a:off x="4648320" y="1714680"/>
            <a:ext cx="4352760" cy="349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Татары и Башкиры Приморья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40" name="Picture 2" descr="J:\2015\КОНГРЕСС ФОТО\Новая папка\14.jpg"/>
          <p:cNvPicPr/>
          <p:nvPr/>
        </p:nvPicPr>
        <p:blipFill>
          <a:blip r:embed="rId1"/>
          <a:stretch/>
        </p:blipFill>
        <p:spPr>
          <a:xfrm>
            <a:off x="1177920" y="1600200"/>
            <a:ext cx="6788160" cy="452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dd8047"/>
                </a:solidFill>
                <a:latin typeface="Calibri"/>
              </a:rPr>
              <a:t>Административно-территориальное </a:t>
            </a:r>
            <a:br>
              <a:rPr sz="3200"/>
            </a:br>
            <a:r>
              <a:rPr b="1" lang="ru-RU" sz="3200" spc="-1" strike="noStrike">
                <a:solidFill>
                  <a:srgbClr val="dd8047"/>
                </a:solidFill>
                <a:latin typeface="Calibri"/>
              </a:rPr>
              <a:t>деление России</a:t>
            </a:r>
            <a:endParaRPr b="0" lang="en-US" sz="32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63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marL="498960" indent="-49896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В настоящее время в состав РФ входят 89 субъектов, в том числе: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98960" indent="-49896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24 республики - </a:t>
            </a:r>
            <a:r>
              <a:rPr b="1" lang="ru-RU" sz="3600" spc="-1" strike="noStrike">
                <a:solidFill>
                  <a:srgbClr val="ffc000"/>
                </a:solidFill>
                <a:latin typeface="Calibri"/>
              </a:rPr>
              <a:t>22 республики (национальные)</a:t>
            </a: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9 краев, 48 областей, 3 города федерального значения,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98960" indent="-49896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pc="-1" strike="noStrike">
                <a:solidFill>
                  <a:srgbClr val="ffc000"/>
                </a:solidFill>
                <a:latin typeface="Calibri"/>
              </a:rPr>
              <a:t>     </a:t>
            </a:r>
            <a:r>
              <a:rPr b="1" lang="ru-RU" sz="3600" spc="-1" strike="noStrike">
                <a:solidFill>
                  <a:srgbClr val="ffc000"/>
                </a:solidFill>
                <a:latin typeface="Calibri"/>
              </a:rPr>
              <a:t>1 автономная область (нац.)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498960" indent="-49896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pc="-1" strike="noStrike">
                <a:solidFill>
                  <a:srgbClr val="ffc000"/>
                </a:solidFill>
                <a:latin typeface="Calibri"/>
              </a:rPr>
              <a:t>     </a:t>
            </a:r>
            <a:r>
              <a:rPr b="1" lang="ru-RU" sz="3600" spc="-1" strike="noStrike">
                <a:solidFill>
                  <a:srgbClr val="ffc000"/>
                </a:solidFill>
                <a:latin typeface="Calibri"/>
              </a:rPr>
              <a:t>4 автономных округа (нац.).      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775f55"/>
                </a:solidFill>
                <a:latin typeface="Calibri"/>
              </a:rPr>
              <a:t>Народы Дагестана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42" name="Picture 2" descr="J:\НАРОДЫ ПРИМОРЬЯ_2013\АТЛАС\народы дагестана_фото\IMG.jpg"/>
          <p:cNvPicPr/>
          <p:nvPr/>
        </p:nvPicPr>
        <p:blipFill>
          <a:blip r:embed="rId1"/>
          <a:stretch/>
        </p:blipFill>
        <p:spPr>
          <a:xfrm>
            <a:off x="4648320" y="2435400"/>
            <a:ext cx="4038480" cy="2855880"/>
          </a:xfrm>
          <a:prstGeom prst="rect">
            <a:avLst/>
          </a:prstGeom>
          <a:ln w="0">
            <a:noFill/>
          </a:ln>
        </p:spPr>
      </p:pic>
      <p:pic>
        <p:nvPicPr>
          <p:cNvPr id="443" name="Picture 3" descr=""/>
          <p:cNvPicPr/>
          <p:nvPr/>
        </p:nvPicPr>
        <p:blipFill>
          <a:blip r:embed="rId2"/>
          <a:stretch/>
        </p:blipFill>
        <p:spPr>
          <a:xfrm>
            <a:off x="457200" y="2347920"/>
            <a:ext cx="4038480" cy="302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775f55"/>
                </a:solidFill>
                <a:latin typeface="Calibri"/>
              </a:rPr>
              <a:t>Узбеки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45" name="Picture 2" descr="J:\НАРОДЫ_23\АТЛАСС_ЕРМАК\Узбеки_верстка\Активисты узбекской общественной организации Адолат.jpg"/>
          <p:cNvPicPr/>
          <p:nvPr/>
        </p:nvPicPr>
        <p:blipFill>
          <a:blip r:embed="rId1"/>
          <a:stretch/>
        </p:blipFill>
        <p:spPr>
          <a:xfrm>
            <a:off x="1554120" y="1600200"/>
            <a:ext cx="6035760" cy="452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Азербайджанцы 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47" name="Picture 3" descr="G:\Фото_мусульмане\19.JPG"/>
          <p:cNvPicPr/>
          <p:nvPr/>
        </p:nvPicPr>
        <p:blipFill>
          <a:blip r:embed="rId1"/>
          <a:stretch/>
        </p:blipFill>
        <p:spPr>
          <a:xfrm>
            <a:off x="285840" y="2143080"/>
            <a:ext cx="4038480" cy="302904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4" descr="C:\Documents and Settings\User\Мои документы\Downloads\IMG_7338.JPG"/>
          <p:cNvPicPr/>
          <p:nvPr/>
        </p:nvPicPr>
        <p:blipFill>
          <a:blip r:embed="rId2"/>
          <a:stretch/>
        </p:blipFill>
        <p:spPr>
          <a:xfrm>
            <a:off x="4844880" y="2409840"/>
            <a:ext cx="3886200" cy="293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Скругленный прямоугольник 1"/>
          <p:cNvSpPr/>
          <p:nvPr/>
        </p:nvSpPr>
        <p:spPr>
          <a:xfrm>
            <a:off x="2340000" y="907920"/>
            <a:ext cx="4114800" cy="195588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19080">
            <a:solidFill>
              <a:srgbClr val="6b859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Общественные объединения, осуществляющие деятельность в сфере межнациональных отношений</a:t>
            </a:r>
            <a:endParaRPr b="0" lang="en-US" sz="2000" spc="-1" strike="noStrike">
              <a:solidFill>
                <a:srgbClr val="000000"/>
              </a:solidFill>
              <a:latin typeface="Garamond"/>
            </a:endParaRPr>
          </a:p>
        </p:txBody>
      </p:sp>
      <p:cxnSp>
        <p:nvCxnSpPr>
          <p:cNvPr id="450" name="Прямая со стрелкой 5"/>
          <p:cNvCxnSpPr/>
          <p:nvPr/>
        </p:nvCxnSpPr>
        <p:spPr>
          <a:xfrm flipH="1">
            <a:off x="1979280" y="2882520"/>
            <a:ext cx="1015200" cy="345240"/>
          </a:xfrm>
          <a:prstGeom prst="straightConnector1">
            <a:avLst/>
          </a:prstGeom>
          <a:ln w="19080">
            <a:solidFill>
              <a:srgbClr val="002060"/>
            </a:solidFill>
            <a:miter/>
            <a:tailEnd len="med" type="arrow" w="med"/>
          </a:ln>
        </p:spPr>
      </p:cxnSp>
      <p:sp>
        <p:nvSpPr>
          <p:cNvPr id="451" name="Скругленный прямоугольник 11"/>
          <p:cNvSpPr/>
          <p:nvPr/>
        </p:nvSpPr>
        <p:spPr>
          <a:xfrm>
            <a:off x="4668840" y="3246480"/>
            <a:ext cx="4006800" cy="155088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19080">
            <a:solidFill>
              <a:srgbClr val="6b859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900" spc="-1" strike="noStrike">
                <a:solidFill>
                  <a:srgbClr val="ff0000"/>
                </a:solidFill>
                <a:latin typeface="Calibri"/>
              </a:rPr>
              <a:t>26 </a:t>
            </a:r>
            <a:r>
              <a:rPr b="1" lang="ru-RU" sz="1900" spc="-1" strike="noStrike">
                <a:solidFill>
                  <a:srgbClr val="002060"/>
                </a:solidFill>
                <a:latin typeface="Calibri"/>
              </a:rPr>
              <a:t>объединений, осуществляют деятельность в сфере защиты интересов коренных малочисленных народов</a:t>
            </a:r>
            <a:endParaRPr b="0" lang="en-US" sz="1900" spc="-1" strike="noStrike">
              <a:solidFill>
                <a:srgbClr val="000000"/>
              </a:solidFill>
              <a:latin typeface="Garamond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900" spc="-1" strike="noStrike">
                <a:solidFill>
                  <a:srgbClr val="002060"/>
                </a:solidFill>
                <a:latin typeface="Calibri"/>
              </a:rPr>
              <a:t>1876 чел.</a:t>
            </a:r>
            <a:endParaRPr b="0" lang="en-US" sz="19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52" name="Скругленный прямоугольник 12"/>
          <p:cNvSpPr/>
          <p:nvPr/>
        </p:nvSpPr>
        <p:spPr>
          <a:xfrm>
            <a:off x="539640" y="3246480"/>
            <a:ext cx="3241800" cy="155088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19080">
            <a:solidFill>
              <a:srgbClr val="6b859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47</a:t>
            </a: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 объединений, созданные </a:t>
            </a:r>
            <a:br>
              <a:rPr sz="2000"/>
            </a:b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по национальной принадлежности</a:t>
            </a:r>
            <a:endParaRPr b="0" lang="en-US" sz="20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53" name="Шестиугольник 13"/>
          <p:cNvSpPr/>
          <p:nvPr/>
        </p:nvSpPr>
        <p:spPr>
          <a:xfrm>
            <a:off x="1415880" y="5157720"/>
            <a:ext cx="5256360" cy="1008000"/>
          </a:xfrm>
          <a:prstGeom prst="hexagon">
            <a:avLst>
              <a:gd name="adj" fmla="val 25011"/>
              <a:gd name="vf" fmla="val 115470"/>
            </a:avLst>
          </a:prstGeom>
          <a:solidFill>
            <a:srgbClr val="f2f2f2">
              <a:alpha val="35000"/>
            </a:srgbClr>
          </a:solidFill>
          <a:ln w="19080">
            <a:solidFill>
              <a:srgbClr val="6b859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27</a:t>
            </a: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 казачьих общества</a:t>
            </a:r>
            <a:endParaRPr b="0" lang="en-US" sz="20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54" name="Прямоугольник 26"/>
          <p:cNvSpPr/>
          <p:nvPr/>
        </p:nvSpPr>
        <p:spPr>
          <a:xfrm>
            <a:off x="198360" y="19080"/>
            <a:ext cx="8640720" cy="10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pc="-1" strike="noStrike">
                <a:solidFill>
                  <a:srgbClr val="ffffff"/>
                </a:solidFill>
                <a:latin typeface="Garamond"/>
              </a:rPr>
              <a:t>На территории края зарегистрировано </a:t>
            </a:r>
            <a:endParaRPr b="0" lang="en-US" sz="3000" spc="-1" strike="noStrike">
              <a:solidFill>
                <a:srgbClr val="000000"/>
              </a:solidFill>
              <a:latin typeface="Garamond"/>
            </a:endParaRPr>
          </a:p>
        </p:txBody>
      </p:sp>
      <p:cxnSp>
        <p:nvCxnSpPr>
          <p:cNvPr id="455" name="Прямая со стрелкой 3"/>
          <p:cNvCxnSpPr/>
          <p:nvPr/>
        </p:nvCxnSpPr>
        <p:spPr>
          <a:xfrm>
            <a:off x="4932360" y="2863440"/>
            <a:ext cx="1254960" cy="383400"/>
          </a:xfrm>
          <a:prstGeom prst="straightConnector1">
            <a:avLst/>
          </a:prstGeom>
          <a:ln w="19080">
            <a:solidFill>
              <a:srgbClr val="002060"/>
            </a:solidFill>
            <a:miter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Ассамблея народов Приморья</a:t>
            </a:r>
            <a:br>
              <a:rPr sz="4400"/>
            </a:b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с состав Ассамблеи входит более 50 организаций </a:t>
            </a:r>
            <a:endParaRPr b="0" lang="en-US" sz="2000" spc="-1" strike="noStrike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57" name="Picture 5" descr="C:\Users\User\Pictures\DSC008151.jpg"/>
          <p:cNvPicPr/>
          <p:nvPr/>
        </p:nvPicPr>
        <p:blipFill>
          <a:blip r:embed="rId1"/>
          <a:stretch/>
        </p:blipFill>
        <p:spPr>
          <a:xfrm>
            <a:off x="1116000" y="2171880"/>
            <a:ext cx="6840720" cy="420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600"/>
            </a:br>
            <a:br>
              <a:rPr sz="3600"/>
            </a:br>
            <a:r>
              <a:rPr b="1" lang="ru-RU" sz="2400" spc="-1" strike="noStrike">
                <a:solidFill>
                  <a:srgbClr val="ff0000"/>
                </a:solidFill>
                <a:latin typeface="Arial Nova"/>
              </a:rPr>
              <a:t>Ассамблея народов Приморского края</a:t>
            </a:r>
            <a:br>
              <a:rPr sz="2400"/>
            </a:br>
            <a:br>
              <a:rPr sz="2400"/>
            </a:b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59" name=""/>
          <p:cNvSpPr txBox="1"/>
          <p:nvPr/>
        </p:nvSpPr>
        <p:spPr>
          <a:xfrm>
            <a:off x="609120" y="1589040"/>
            <a:ext cx="3886200" cy="457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 2003 – 2013 годах являлась региональным отделением Общероссийской общественной организации «Ассамблея народов России»</a:t>
            </a:r>
            <a:br>
              <a:rPr sz="2000"/>
            </a:b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03.12.2013 зарегистрирована как НКО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Галина Васильевна Алексеева — Председатель Ассамблеи народов Приморского края , доктор искусствоведения, профессор.</a:t>
            </a: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0" name="Picture 4" descr="C:\Users\User\Pictures\alekseeva-g-v.jpg"/>
          <p:cNvPicPr/>
          <p:nvPr/>
        </p:nvPicPr>
        <p:blipFill>
          <a:blip r:embed="rId1"/>
          <a:stretch/>
        </p:blipFill>
        <p:spPr>
          <a:xfrm>
            <a:off x="5121360" y="2760840"/>
            <a:ext cx="3333600" cy="222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20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r>
              <a:rPr b="1" lang="ru-RU" sz="1500" spc="-1" strike="noStrike">
                <a:solidFill>
                  <a:srgbClr val="775f55"/>
                </a:solidFill>
                <a:latin typeface="Calibri"/>
              </a:rPr>
              <a:t>Ассамблея народов Приморского края</a:t>
            </a:r>
            <a:br>
              <a:rPr sz="1800"/>
            </a:br>
            <a:endParaRPr b="0" lang="en-US" sz="15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62" name=""/>
          <p:cNvSpPr txBox="1"/>
          <p:nvPr/>
        </p:nvSpPr>
        <p:spPr>
          <a:xfrm>
            <a:off x="468360" y="692280"/>
            <a:ext cx="8424720" cy="5905440"/>
          </a:xfrm>
          <a:prstGeom prst="rect">
            <a:avLst/>
          </a:prstGeom>
          <a:gradFill rotWithShape="0">
            <a:gsLst>
              <a:gs pos="0">
                <a:srgbClr val="6d8298"/>
              </a:gs>
              <a:gs pos="100000">
                <a:srgbClr val="bce0ff"/>
              </a:gs>
            </a:gsLst>
            <a:lin ang="13500000"/>
          </a:gradFill>
          <a:ln w="28440">
            <a:solidFill>
              <a:srgbClr val="968c8c"/>
            </a:solidFill>
            <a:miter/>
          </a:ln>
        </p:spPr>
        <p:txBody>
          <a:bodyPr anchor="t">
            <a:normAutofit fontScale="19000"/>
          </a:bodyPr>
          <a:p>
            <a:pPr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Основные направления деятельности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60480" indent="-60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Развитие межнационального сотрудничества и защита самобытности культуры, языков и традиций народов Российской Федерации;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60480" indent="-60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Социальная и культурная адаптация мигрантов;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60480" indent="-60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9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775f55"/>
                </a:solidFill>
                <a:latin typeface="Calibri"/>
              </a:rPr>
              <a:t>Проблемные ситуации, обусловленные миграционным фактором:</a:t>
            </a:r>
            <a:endParaRPr b="0" lang="en-US" sz="32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64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экономические проблемы и конкуренция за рабочие места;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изменения в этнической структуре населения;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отсутствие программных мероприятий по социальной адаптации приезжих;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отсутствие взаимодействия между органами местного самоуправления с руководством предприятий, привлекающих мигрантов;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обособленное рамками землячеств пребывание иностранных мигрантов в принимающей среде;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плохое знание приезжими русского языка и культурных традиций России;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плохая осведомленность россиян о традициях и культуре приезжих;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накопительный характер антимиграционных настроений у представителей местного населения.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612720" y="-360"/>
            <a:ext cx="8153280" cy="1219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br>
              <a:rPr sz="2400"/>
            </a:b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Спикер краевого Заксобрания Антон Волошко в интервью РБК Приморье рассказал о сложностях в решении миграционного вопроса (27 сентября 2024 г.)</a:t>
            </a:r>
            <a:br>
              <a:rPr sz="2400"/>
            </a:br>
            <a:br>
              <a:rPr sz="2400"/>
            </a:b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66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Если по России зафиксировано на 6,5% меньше преступлений [за 6 месяцев 2024 года], совершенных мигрантами, то в ДФО рост на 37%, а в Приморском крае – на 80%.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Спикер краевого Заксобрания Антон Волошко в интервью РБК Приморье рассказал о сложностях в решении миграционного вопроса (27 сентября 2024 г.)</a:t>
            </a: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68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Практически половина из фиксируемых нарушений закона, почти 50%, – это подделка документов. Еще 10% – это кражи. А вот остальное (40%), к сожалению, это такие уже достаточно серьезные преступления, которые и вызывают особый резонанс и особое негативное отношение коренного населения, так скажем, к приезжим. И тут еще очень такой важный и очень опасный момент. В целом, среди этой массы приезжих, давайте быть откровенными, подавляющее большинство – законопослушные граждане. Но естественно, что, как и везде, в любой среде, есть люди, которые нарушают закон.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Порядка 70% правонарушений происходят во Владивостоке, ну и происшествий в целом – потому что центр региона.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pc="-1" strike="noStrike">
                <a:solidFill>
                  <a:srgbClr val="dd8047"/>
                </a:solidFill>
                <a:latin typeface="Calibri"/>
              </a:rPr>
              <a:t>Языковое многообразие </a:t>
            </a:r>
            <a:br>
              <a:rPr sz="3600"/>
            </a:br>
            <a:r>
              <a:rPr b="1" lang="ru-RU" sz="3600" spc="-1" strike="noStrike">
                <a:solidFill>
                  <a:srgbClr val="dd8047"/>
                </a:solidFill>
                <a:latin typeface="Calibri"/>
              </a:rPr>
              <a:t>народов России</a:t>
            </a:r>
            <a:endParaRPr b="0" lang="en-US" sz="36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65" name=""/>
          <p:cNvSpPr txBox="1"/>
          <p:nvPr/>
        </p:nvSpPr>
        <p:spPr>
          <a:xfrm>
            <a:off x="612720" y="1413000"/>
            <a:ext cx="8153280" cy="4682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355d7e"/>
                </a:solidFill>
                <a:latin typeface="Calibri"/>
              </a:rPr>
              <a:t>Культурное и языковое многообразие российских народов защищено государством.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355d7e"/>
                </a:solidFill>
                <a:latin typeface="Calibri"/>
              </a:rPr>
              <a:t>В России используется 277 (295) языков и диалектов, в системе государственного образования используется 105 языков, из них 24 - в качестве языка обучения, 81 - в качестве предмета изучения.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355d7e"/>
                </a:solidFill>
                <a:latin typeface="Calibri"/>
              </a:rPr>
              <a:t>Без учета Дагестана, в России используется около 56-57 языков коренных народов. А с учетом 24 языков Дагестана их количество увеличивается  до 80.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355d7e"/>
                </a:solidFill>
                <a:latin typeface="Calibri"/>
              </a:rPr>
              <a:t>На 12 языках коренных народов РФ могут говорить менее 100 чел., еще на 11 языках - от 100 до 300 чел.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355d7e"/>
                </a:solidFill>
                <a:latin typeface="Calibri"/>
              </a:rPr>
              <a:t>Русский язык согласно 68-й статье Конституции Российской Федерации закреплён в качестве государственного и выполняет уникальную функцию языка межнационального общения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Спикер краевого Заксобрания Антон Волошко в интервью РБК Приморье рассказал о сложностях в решении миграционного вопроса (27 сентября 2024 г.)</a:t>
            </a:r>
            <a:endParaRPr b="0" lang="en-US" sz="20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70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Приморье развивается и будет развиваться — и как логистический большой хаб, и как весьма привлекательная туристическая зона. Конечно же, нужны кадры и нужны люди. Не мне вам рассказывать — наверняка каждый сталкивался с вопросом дефицита кадров, особенно качественных (да и некачественных тоже, откровенно говоря!). Поэтому, конечно, нам трудовая миграция нужна, без этого экономика не будет развиваться. Но нам необходимо выстраивать барьеры, формировать некий фильтр, чтобы все-таки это были люди, которые с одной стороны нужны экономике, а с другой – которые бы соблюдали нормы и законы нашего государства и жили бы по тем правилам, которые установлены у нас и которые приемлемы для нашего общества. Какие наиболее действенные инструменты? Думаю, что это ужесточение с точки зрения некой фильтрации приезжих граждан.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775f55"/>
                </a:solidFill>
                <a:latin typeface="Calibri"/>
              </a:rPr>
              <a:t>Групповые негативные стереотипы о мигрантах стабильно поддерживает примерно 20% респондентов </a:t>
            </a:r>
            <a:br>
              <a:rPr sz="2400"/>
            </a:b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72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21% опрошенных считают, что приезжие отнимают работу у местных жителей,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24% уверены, что мигранты чаше совершают преступления, чем местные жители,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22% отрицательно относятся к перспективе обучения своих детей и внуков с детьми мигрантов,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23% поддержат пикеты и акции против трудовых мигрантов.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775f55"/>
                </a:solidFill>
                <a:latin typeface="Calibri"/>
              </a:rPr>
              <a:t>Положительное отношение и нейтральное к мигрантам преобладает над негативным</a:t>
            </a: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74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48 % опрошенных солидарны с мнением, что местные жители сами не хотят занимать некоторые рабочие места.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(61%) считают, что нет особых различий по уровню преступности между мигрантами и местными.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Нейтрально (58%) и положительно (11%) относятся участники опроса к совместному обучению своих детей и внуков с детьми мигрантов,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Не будут участвовать в пикетах или акциях против трудовых мигрантов 57% респондентов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c00000"/>
                </a:solidFill>
                <a:latin typeface="Calibri"/>
              </a:rPr>
              <a:t>Участники опроса общественного мнения о социально-культурной адаптации мигрантов:</a:t>
            </a: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76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p>
            <a:pPr marL="296280" indent="-2962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61%  - приезжие не знают и не уважают местные традиции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96280" indent="-2962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63%  - органы власти должны информировать мигрантов о традициях и культуре России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96280" indent="-2962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49% - общественные организации должны заниматься вопросами этнокультурной адаптации мигрантов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96280" indent="-2962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83% – в миграционных центрах должны быть образовательные программы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96280" indent="-2962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5%- мигранты сами должны изучать традиции России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96280" indent="-2962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296280" indent="-2962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c00000"/>
                </a:solidFill>
                <a:latin typeface="Calibri"/>
              </a:rPr>
              <a:t>Участники опроса общественного мнения о социально-культурной адаптации мигрантов:</a:t>
            </a: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78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44% - местное население надо информировать о культуре и традициях мигрантов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42% - не надо местному населению знакомиться с традициями мигрантов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37%  - приобрели знания о традициях, культуре и языке мигрантов за последние 5 лет  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Box 1"/>
          <p:cNvSpPr/>
          <p:nvPr/>
        </p:nvSpPr>
        <p:spPr>
          <a:xfrm>
            <a:off x="415800" y="907920"/>
            <a:ext cx="83520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Garamond"/>
              </a:rPr>
              <a:t> </a:t>
            </a:r>
            <a:r>
              <a:rPr b="1" lang="ru-RU" sz="2400" spc="-1" strike="noStrike">
                <a:solidFill>
                  <a:srgbClr val="002060"/>
                </a:solidFill>
                <a:latin typeface="Garamond"/>
              </a:rPr>
              <a:t>По Вашему мнению, как изменились межнациональные отношения в Вашем регионе после начала СВО? </a:t>
            </a: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480" name="Диаграмма 2" descr=""/>
          <p:cNvPicPr/>
          <p:nvPr/>
        </p:nvPicPr>
        <p:blipFill>
          <a:blip r:embed="rId1"/>
          <a:stretch/>
        </p:blipFill>
        <p:spPr>
          <a:xfrm>
            <a:off x="868320" y="1504800"/>
            <a:ext cx="7426440" cy="478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Box 1"/>
          <p:cNvSpPr/>
          <p:nvPr/>
        </p:nvSpPr>
        <p:spPr>
          <a:xfrm>
            <a:off x="404640" y="609480"/>
            <a:ext cx="835344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Garamond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latin typeface="Garamond"/>
              </a:rPr>
              <a:t>Жители Вашего региона, как Вы думаете, испытывают антипатию к представителям других национальностей? </a:t>
            </a:r>
            <a:endParaRPr b="0" lang="en-US" sz="20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482" name="Диаграмма 2" descr=""/>
          <p:cNvPicPr/>
          <p:nvPr/>
        </p:nvPicPr>
        <p:blipFill>
          <a:blip r:embed="rId1"/>
          <a:stretch/>
        </p:blipFill>
        <p:spPr>
          <a:xfrm>
            <a:off x="1047600" y="1649520"/>
            <a:ext cx="7086600" cy="456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extBox 1"/>
          <p:cNvSpPr/>
          <p:nvPr/>
        </p:nvSpPr>
        <p:spPr>
          <a:xfrm>
            <a:off x="415800" y="601560"/>
            <a:ext cx="8352000" cy="122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Garamond"/>
              </a:rPr>
              <a:t> </a:t>
            </a:r>
            <a:r>
              <a:rPr b="1" lang="ru-RU" sz="2000" spc="-1" strike="noStrike">
                <a:solidFill>
                  <a:srgbClr val="002060"/>
                </a:solidFill>
                <a:latin typeface="Garamond"/>
              </a:rPr>
              <a:t>Каким бы ни было Ваше отношение к людям других национальностей, что сформировало Ваше отношение к ним? </a:t>
            </a:r>
            <a:endParaRPr b="0" lang="en-US" sz="2000" spc="-1" strike="noStrike">
              <a:solidFill>
                <a:srgbClr val="000000"/>
              </a:solidFill>
              <a:latin typeface="Garamond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1400" spc="-1" strike="noStrike">
                <a:solidFill>
                  <a:srgbClr val="002060"/>
                </a:solidFill>
                <a:latin typeface="Garamond"/>
              </a:rPr>
              <a:t>(не более трех вариантов) </a:t>
            </a:r>
            <a:endParaRPr b="0" lang="en-US" sz="14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484" name="Диаграмма 2" descr=""/>
          <p:cNvPicPr/>
          <p:nvPr/>
        </p:nvPicPr>
        <p:blipFill>
          <a:blip r:embed="rId1"/>
          <a:stretch/>
        </p:blipFill>
        <p:spPr>
          <a:xfrm>
            <a:off x="723960" y="1449360"/>
            <a:ext cx="7734240" cy="472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extBox 1"/>
          <p:cNvSpPr/>
          <p:nvPr/>
        </p:nvSpPr>
        <p:spPr>
          <a:xfrm>
            <a:off x="404640" y="609480"/>
            <a:ext cx="835344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Garamond"/>
              </a:rPr>
              <a:t>Как Вы считаете, какое влияние оказывает приток мигрантов на межнациональные отношения в Вашем регионе?</a:t>
            </a:r>
            <a:endParaRPr b="0" lang="en-US" sz="20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486" name="Диаграмма 2" descr=""/>
          <p:cNvPicPr/>
          <p:nvPr/>
        </p:nvPicPr>
        <p:blipFill>
          <a:blip r:embed="rId1"/>
          <a:stretch/>
        </p:blipFill>
        <p:spPr>
          <a:xfrm>
            <a:off x="849240" y="1793880"/>
            <a:ext cx="7661520" cy="416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Box 2"/>
          <p:cNvSpPr/>
          <p:nvPr/>
        </p:nvSpPr>
        <p:spPr>
          <a:xfrm>
            <a:off x="324000" y="727200"/>
            <a:ext cx="84960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Garamond"/>
              </a:rPr>
              <a:t>Как Вы считаете, возможны ли сейчас конфликты на межнациональной почве в том регионе, где Вы живете? </a:t>
            </a: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488" name="Диаграмма 3" descr=""/>
          <p:cNvPicPr/>
          <p:nvPr/>
        </p:nvPicPr>
        <p:blipFill>
          <a:blip r:embed="rId1"/>
          <a:stretch/>
        </p:blipFill>
        <p:spPr>
          <a:xfrm>
            <a:off x="849240" y="1722600"/>
            <a:ext cx="7445520" cy="416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Соединительная линия уступом 10324"/>
          <p:cNvCxnSpPr/>
          <p:nvPr/>
        </p:nvCxnSpPr>
        <p:spPr>
          <a:xfrm>
            <a:off x="3492000" y="982440"/>
            <a:ext cx="901080" cy="857880"/>
          </a:xfrm>
          <a:prstGeom prst="bentConnector3">
            <a:avLst>
              <a:gd name="adj1" fmla="val 50000"/>
            </a:avLst>
          </a:prstGeom>
          <a:ln w="0">
            <a:noFill/>
          </a:ln>
        </p:spPr>
      </p:cxnSp>
      <p:cxnSp>
        <p:nvCxnSpPr>
          <p:cNvPr id="367" name="Соединительная линия уступом 10327"/>
          <p:cNvCxnSpPr/>
          <p:nvPr/>
        </p:nvCxnSpPr>
        <p:spPr>
          <a:xfrm>
            <a:off x="2916360" y="1328760"/>
            <a:ext cx="915120" cy="915120"/>
          </a:xfrm>
          <a:prstGeom prst="bentConnector3">
            <a:avLst>
              <a:gd name="adj1" fmla="val 49980"/>
            </a:avLst>
          </a:prstGeom>
          <a:ln w="0">
            <a:noFill/>
          </a:ln>
        </p:spPr>
      </p:cxnSp>
      <p:cxnSp>
        <p:nvCxnSpPr>
          <p:cNvPr id="368" name="Прямая со стрелкой 10331"/>
          <p:cNvCxnSpPr/>
          <p:nvPr/>
        </p:nvCxnSpPr>
        <p:spPr>
          <a:xfrm flipV="1">
            <a:off x="4992840" y="2490120"/>
            <a:ext cx="373680" cy="338760"/>
          </a:xfrm>
          <a:prstGeom prst="straightConnector1">
            <a:avLst/>
          </a:prstGeom>
          <a:ln w="0">
            <a:noFill/>
          </a:ln>
        </p:spPr>
      </p:cxnSp>
      <p:cxnSp>
        <p:nvCxnSpPr>
          <p:cNvPr id="369" name="Соединительная линия уступом 10324"/>
          <p:cNvCxnSpPr/>
          <p:nvPr/>
        </p:nvCxnSpPr>
        <p:spPr>
          <a:xfrm>
            <a:off x="3645000" y="1134720"/>
            <a:ext cx="900720" cy="857880"/>
          </a:xfrm>
          <a:prstGeom prst="bentConnector3">
            <a:avLst>
              <a:gd name="adj1" fmla="val 49980"/>
            </a:avLst>
          </a:prstGeom>
          <a:ln w="0">
            <a:noFill/>
          </a:ln>
        </p:spPr>
      </p:cxnSp>
      <p:sp>
        <p:nvSpPr>
          <p:cNvPr id="370" name="TextBox 2"/>
          <p:cNvSpPr/>
          <p:nvPr/>
        </p:nvSpPr>
        <p:spPr>
          <a:xfrm>
            <a:off x="324000" y="819000"/>
            <a:ext cx="849600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 u="sng">
                <a:solidFill>
                  <a:srgbClr val="ff0000"/>
                </a:solidFill>
                <a:uFillTx/>
                <a:latin typeface="Arial"/>
              </a:rPr>
              <a:t>Стратегические документы</a:t>
            </a:r>
            <a:endParaRPr b="0" lang="en-US" sz="2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71" name="Прямоугольник 3"/>
          <p:cNvSpPr/>
          <p:nvPr/>
        </p:nvSpPr>
        <p:spPr>
          <a:xfrm>
            <a:off x="324000" y="1839960"/>
            <a:ext cx="8496000" cy="42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buClr>
                <a:srgbClr val="ff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Garamond"/>
              </a:rPr>
              <a:t>Конституция Российской Федерации</a:t>
            </a:r>
            <a:endParaRPr b="0" lang="en-US" sz="1600" spc="-1" strike="noStrike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ff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Garamond"/>
              </a:rPr>
              <a:t>Стратегия государственной национальной политики Российской Федерации на период до 2025 года</a:t>
            </a:r>
            <a:endParaRPr b="0" lang="en-US" sz="1600" spc="-1" strike="noStrike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Garamond"/>
              </a:rPr>
              <a:t>Стратегия национальной безопасности Российской Федерации</a:t>
            </a:r>
            <a:endParaRPr b="0" lang="en-US" sz="1600" spc="-1" strike="noStrike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Garamond"/>
              </a:rPr>
              <a:t>Основы государственной культурной политики</a:t>
            </a:r>
            <a:endParaRPr b="0" lang="en-US" sz="1600" spc="-1" strike="noStrike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Garamond"/>
              </a:rPr>
              <a:t>Концепция миграционной политики Российской Федерации на период до 2025 года </a:t>
            </a:r>
            <a:endParaRPr b="0" lang="en-US" sz="1600" spc="-1" strike="noStrike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Garamond"/>
              </a:rPr>
              <a:t>Концепция устойчивого развития коренных малочисленных народов Севера, Сибири и Дальнего Востока Российской Федерации </a:t>
            </a:r>
            <a:endParaRPr b="0" lang="en-US" sz="1600" spc="-1" strike="noStrike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ff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Garamond"/>
              </a:rPr>
              <a:t>Основы государственной молодежной политики Российской Федерации до 2025 года </a:t>
            </a:r>
            <a:endParaRPr b="0" lang="en-US" sz="1600" spc="-1" strike="noStrike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Garamond"/>
              </a:rPr>
              <a:t>Стратегия противодействия экстремизму в Российской Федерации на период до 2025 года</a:t>
            </a:r>
            <a:endParaRPr b="0" lang="en-US" sz="1600" spc="-1" strike="noStrike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00000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Garamond"/>
              </a:rPr>
              <a:t>Стратегия пространственного развития Российской Федерации на период до 2025 г.  </a:t>
            </a:r>
            <a:endParaRPr b="0" lang="en-US" sz="1600" spc="-1" strike="noStrike">
              <a:solidFill>
                <a:srgbClr val="000000"/>
              </a:solidFill>
              <a:latin typeface="Garamond"/>
            </a:endParaRPr>
          </a:p>
          <a:p>
            <a:pPr marL="343080" indent="-34308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Box 1"/>
          <p:cNvSpPr/>
          <p:nvPr/>
        </p:nvSpPr>
        <p:spPr>
          <a:xfrm>
            <a:off x="324000" y="907920"/>
            <a:ext cx="849600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Garamond"/>
              </a:rPr>
              <a:t>Приходилось ли Вам за последний год лично наблюдать конфликты </a:t>
            </a: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Garamond"/>
              </a:rPr>
              <a:t>на межнациональной почве или участвовать в них? </a:t>
            </a:r>
            <a:endParaRPr b="0" lang="en-US" sz="24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490" name="Диаграмма 2" descr=""/>
          <p:cNvPicPr/>
          <p:nvPr/>
        </p:nvPicPr>
        <p:blipFill>
          <a:blip r:embed="rId1"/>
          <a:stretch/>
        </p:blipFill>
        <p:spPr>
          <a:xfrm>
            <a:off x="957240" y="1649520"/>
            <a:ext cx="7229520" cy="416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TextBox 2"/>
          <p:cNvSpPr/>
          <p:nvPr/>
        </p:nvSpPr>
        <p:spPr>
          <a:xfrm>
            <a:off x="415800" y="333360"/>
            <a:ext cx="83520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Garamond"/>
              </a:rPr>
              <a:t>25. Если в Вашем регионе есть какие-либо межнациональные проблемы, то с чем они связаны? </a:t>
            </a:r>
            <a:endParaRPr b="0" lang="en-US" sz="2000" spc="-1" strike="noStrike">
              <a:solidFill>
                <a:srgbClr val="000000"/>
              </a:solidFill>
              <a:latin typeface="Garamond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1400" spc="-1" strike="noStrike">
                <a:solidFill>
                  <a:srgbClr val="002060"/>
                </a:solidFill>
                <a:latin typeface="Garamond"/>
              </a:rPr>
              <a:t>(не более трех вариантов) </a:t>
            </a:r>
            <a:endParaRPr b="0" lang="en-US" sz="14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492" name="Диаграмма 4" descr=""/>
          <p:cNvPicPr/>
          <p:nvPr/>
        </p:nvPicPr>
        <p:blipFill>
          <a:blip r:embed="rId1"/>
          <a:stretch/>
        </p:blipFill>
        <p:spPr>
          <a:xfrm>
            <a:off x="365040" y="1390680"/>
            <a:ext cx="8453520" cy="551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Box 1"/>
          <p:cNvSpPr/>
          <p:nvPr/>
        </p:nvSpPr>
        <p:spPr>
          <a:xfrm>
            <a:off x="415800" y="601560"/>
            <a:ext cx="83520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Garamond"/>
              </a:rPr>
              <a:t>26. Как Вы считаете, какие меры нужно предпринять </a:t>
            </a:r>
            <a:endParaRPr b="0" lang="en-US" sz="2000" spc="-1" strike="noStrike">
              <a:solidFill>
                <a:srgbClr val="000000"/>
              </a:solidFill>
              <a:latin typeface="Garamond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Garamond"/>
              </a:rPr>
              <a:t>для улучшения межнациональных отношений? </a:t>
            </a:r>
            <a:endParaRPr b="0" lang="en-US" sz="2000" spc="-1" strike="noStrike">
              <a:solidFill>
                <a:srgbClr val="000000"/>
              </a:solidFill>
              <a:latin typeface="Garamond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1400" spc="-1" strike="noStrike">
                <a:solidFill>
                  <a:srgbClr val="002060"/>
                </a:solidFill>
                <a:latin typeface="Garamond"/>
              </a:rPr>
              <a:t>(не более трех вариантов) </a:t>
            </a:r>
            <a:endParaRPr b="0" lang="en-US" sz="1400" spc="-1" strike="noStrike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494" name="Диаграмма 2" descr=""/>
          <p:cNvPicPr/>
          <p:nvPr/>
        </p:nvPicPr>
        <p:blipFill>
          <a:blip r:embed="rId1"/>
          <a:stretch/>
        </p:blipFill>
        <p:spPr>
          <a:xfrm>
            <a:off x="488880" y="1473120"/>
            <a:ext cx="8094600" cy="501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Диаграмма 1" descr=""/>
          <p:cNvPicPr/>
          <p:nvPr/>
        </p:nvPicPr>
        <p:blipFill>
          <a:blip r:embed="rId1"/>
          <a:stretch/>
        </p:blipFill>
        <p:spPr>
          <a:xfrm>
            <a:off x="171360" y="542880"/>
            <a:ext cx="8869320" cy="548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Диаграмма 1" descr=""/>
          <p:cNvPicPr/>
          <p:nvPr/>
        </p:nvPicPr>
        <p:blipFill>
          <a:blip r:embed="rId1"/>
          <a:stretch/>
        </p:blipFill>
        <p:spPr>
          <a:xfrm>
            <a:off x="103320" y="469800"/>
            <a:ext cx="8869320" cy="548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Диаграмма 1" descr=""/>
          <p:cNvPicPr/>
          <p:nvPr/>
        </p:nvPicPr>
        <p:blipFill>
          <a:blip r:embed="rId1"/>
          <a:stretch/>
        </p:blipFill>
        <p:spPr>
          <a:xfrm>
            <a:off x="171360" y="828720"/>
            <a:ext cx="8801280" cy="534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ЭТНОУРОК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609120" y="1589040"/>
            <a:ext cx="3886200" cy="457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marL="309240" indent="-30924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формирует этнологическую грамотность, достоверные взаимные представления о национальностях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направлен на формирование позитивных групповых этнических образов и привлекательный индивидуализированный этнический имидж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/>
          </p:nvPr>
        </p:nvSpPr>
        <p:spPr>
          <a:xfrm>
            <a:off x="4844520" y="1589040"/>
            <a:ext cx="3886200" cy="457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он опирается на интегративные региональные и общероссийские символы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</a:rPr>
              <a:t>Участниками проекта стали более 10 тыс. школьников со всех муниципальных территорий края -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1523520" y="1600200"/>
            <a:ext cx="762012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400"/>
            </a:br>
            <a:br>
              <a:rPr sz="4400"/>
            </a:br>
            <a:br>
              <a:rPr sz="4400"/>
            </a:br>
            <a:br>
              <a:rPr sz="4400"/>
            </a:br>
            <a:br>
              <a:rPr sz="4400"/>
            </a:br>
            <a:r>
              <a:rPr b="0" lang="ru-RU" sz="4400" spc="-1" strike="noStrike">
                <a:solidFill>
                  <a:srgbClr val="0070c0"/>
                </a:solidFill>
                <a:latin typeface="Calibri"/>
              </a:rPr>
              <a:t>СПАСИБО ЗА ВНИМАНИЕ!</a:t>
            </a:r>
            <a:endParaRPr b="0" lang="en-US" sz="4400" spc="-1" strike="noStrike">
              <a:solidFill>
                <a:srgbClr val="775f55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Федеральный закон «О нематериальном этнокультурном достоянии Российской Федерации» от 20.10.2022 № 402</a:t>
            </a:r>
            <a:br>
              <a:rPr sz="2400"/>
            </a:b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73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Нематериальное этнокультурное достояние Российской Федерации  – нематериальное культурное наследие народов Российской Федерации как совокупность присущих им духовно-нравственных и культурных ценностей, передаваемых из поколения в поколение, формирующих у них чувство осознания идентичности, охватывающих образ жизни, традиции и формы их выражения, а также воссоздание и современные тенденции развития данного образа жизни, традиций и форм их выражения.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К объектам нематериального этнокультурного достояния в России относятся: </a:t>
            </a:r>
            <a:br>
              <a:rPr sz="2400"/>
            </a:b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75" name="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устное творчество, устные традиции и формы их выражения на русском языке, языках и диалектах народов Российской Федерации; формы традиционного исполнительского искусства (словесного, вокального, инструментального, хореографического); традиции, выраженные в обрядах, празднествах, обычаях, игрищах и других формах народной культуры; знания, выраженные в объективной форме, технологии, навыки и формы их представления, связанные с укладами жизни и традиционными ремеслами, реализующиеся в исторически сложившихся сюжетах и образах и стилистике их воплощения, существующих на определенной территории.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"/>
          <p:cNvSpPr txBox="1"/>
          <p:nvPr/>
        </p:nvSpPr>
        <p:spPr>
          <a:xfrm>
            <a:off x="990720" y="1600200"/>
            <a:ext cx="754200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p>
            <a:pPr marL="302760" indent="-3027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02760" indent="-3027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02760" indent="-3027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5.</a:t>
            </a: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 </a:t>
            </a: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К традиционным ценностям относятся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990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Указ Президента Российской Федерации от 09.11.2022 г. № 809</a:t>
            </a:r>
            <a:br>
              <a:rPr sz="2400"/>
            </a:b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Об утверждении Основ государственной политики по сохранению и укреплению традиционных российских духовно-нравственных ценностей</a:t>
            </a:r>
            <a:br>
              <a:rPr sz="2400"/>
            </a:br>
            <a:endParaRPr b="0" lang="en-US" sz="2400" spc="-1" strike="noStrike">
              <a:solidFill>
                <a:srgbClr val="775f55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3803</TotalTime>
  <Application>LibreOffice/7.4.7.2$Linux_X86_64 LibreOffice_project/40$Build-2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2007-11-18T08:09:32Z</dcterms:created>
  <dc:creator>Colizey</dc:creator>
  <dc:description/>
  <dc:language>en-US</dc:language>
  <cp:lastModifiedBy>User</cp:lastModifiedBy>
  <dcterms:modified xsi:type="dcterms:W3CDTF">2024-09-30T14:05:58Z</dcterms:modified>
  <cp:revision>284</cp:revision>
  <dc:subject/>
  <dc:title>Слайд 1</dc:title>
</cp:coreProperties>
</file>